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</p:sldMasterIdLst>
  <p:notesMasterIdLst>
    <p:notesMasterId r:id="rId14"/>
  </p:notesMasterIdLst>
  <p:handoutMasterIdLst>
    <p:handoutMasterId r:id="rId15"/>
  </p:handoutMasterIdLst>
  <p:sldIdLst>
    <p:sldId id="352" r:id="rId2"/>
    <p:sldId id="436" r:id="rId3"/>
    <p:sldId id="437" r:id="rId4"/>
    <p:sldId id="438" r:id="rId5"/>
    <p:sldId id="370" r:id="rId6"/>
    <p:sldId id="439" r:id="rId7"/>
    <p:sldId id="440" r:id="rId8"/>
    <p:sldId id="442" r:id="rId9"/>
    <p:sldId id="441" r:id="rId10"/>
    <p:sldId id="443" r:id="rId11"/>
    <p:sldId id="431" r:id="rId12"/>
    <p:sldId id="400" r:id="rId13"/>
  </p:sldIdLst>
  <p:sldSz cx="9144000" cy="6858000" type="screen4x3"/>
  <p:notesSz cx="67691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00FF"/>
    <a:srgbClr val="FF3300"/>
    <a:srgbClr val="800080"/>
    <a:srgbClr val="0033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40" autoAdjust="0"/>
  </p:normalViewPr>
  <p:slideViewPr>
    <p:cSldViewPr>
      <p:cViewPr>
        <p:scale>
          <a:sx n="90" d="100"/>
          <a:sy n="90" d="100"/>
        </p:scale>
        <p:origin x="-1044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78" y="-84"/>
      </p:cViewPr>
      <p:guideLst>
        <p:guide orient="horz" pos="3120"/>
        <p:guide pos="213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01DEFA-6B77-4538-9F22-025A93BCD1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05350"/>
            <a:ext cx="54165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409113"/>
            <a:ext cx="2933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4837DE-BF40-4F8E-A1D6-2F9A395F49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527BB-163A-4B41-B982-D8748DFE866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C7666-1F08-4E31-ABE2-91F9B9DF68F9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765CA-5A99-4040-8C91-79B13CB610E3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45E1C-5E1E-415B-ABE4-747AD2194A29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36945-319B-45B6-B33F-F72AAC13B8C2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677E8-0160-4E73-9AF3-CFD9E0EED3A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ED1AF-6E28-4FD0-B1D9-96304F312922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E209B-7D12-45B9-AEFE-857CACAABDB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C017D9-CCE0-4C2A-B6D8-643970CF1A9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C5EDACF-9BA0-4751-86E3-6BB79E63DB2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4E25543-2087-4B28-8540-C73FA298D2FA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hf hdr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2127250"/>
          </a:xfrm>
        </p:spPr>
        <p:txBody>
          <a:bodyPr>
            <a:normAutofit fontScale="90000"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800080"/>
                </a:solidFill>
              </a:rPr>
              <a:t>Finite Deference Method</a:t>
            </a:r>
            <a:r>
              <a:rPr lang="en-US" sz="5400" dirty="0">
                <a:solidFill>
                  <a:srgbClr val="800080"/>
                </a:solidFill>
              </a:rPr>
              <a:t/>
            </a:r>
            <a:br>
              <a:rPr lang="en-US" sz="5400" dirty="0">
                <a:solidFill>
                  <a:srgbClr val="800080"/>
                </a:solidFill>
              </a:rPr>
            </a:br>
            <a:r>
              <a:rPr lang="en-US" sz="4700" dirty="0">
                <a:solidFill>
                  <a:srgbClr val="FF0000"/>
                </a:solidFill>
              </a:rPr>
              <a:t/>
            </a:r>
            <a:br>
              <a:rPr lang="en-US" sz="4700" dirty="0">
                <a:solidFill>
                  <a:srgbClr val="FF0000"/>
                </a:solidFill>
              </a:rPr>
            </a:br>
            <a:endParaRPr lang="en-US" sz="5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133600"/>
            <a:ext cx="7772400" cy="1371600"/>
          </a:xfrm>
        </p:spPr>
        <p:txBody>
          <a:bodyPr>
            <a:noAutofit/>
          </a:bodyPr>
          <a:lstStyle/>
          <a:p>
            <a:pPr algn="ctr" rtl="0" eaLnBrk="1" hangingPunct="1"/>
            <a:r>
              <a:rPr lang="en-US" sz="4000" dirty="0" smtClean="0">
                <a:solidFill>
                  <a:srgbClr val="C00000"/>
                </a:solidFill>
              </a:rPr>
              <a:t>by</a:t>
            </a:r>
          </a:p>
          <a:p>
            <a:pPr algn="ctr" rtl="0" eaLnBrk="1" hangingPunct="1"/>
            <a:r>
              <a:rPr lang="en-US" sz="3200" b="1" dirty="0" smtClean="0">
                <a:solidFill>
                  <a:srgbClr val="C00000"/>
                </a:solidFill>
              </a:rPr>
              <a:t>Dr. </a:t>
            </a:r>
            <a:r>
              <a:rPr lang="en-US" sz="3200" b="1" dirty="0" err="1" smtClean="0">
                <a:solidFill>
                  <a:srgbClr val="C00000"/>
                </a:solidFill>
              </a:rPr>
              <a:t>Samah</a:t>
            </a:r>
            <a:r>
              <a:rPr lang="ar-EG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 Mohamed </a:t>
            </a:r>
            <a:r>
              <a:rPr lang="en-US" sz="3200" b="1" dirty="0" err="1" smtClean="0">
                <a:solidFill>
                  <a:srgbClr val="C00000"/>
                </a:solidFill>
              </a:rPr>
              <a:t>Mabrouk</a:t>
            </a:r>
            <a:endParaRPr lang="en-US" sz="3200" b="1" dirty="0" smtClean="0">
              <a:solidFill>
                <a:srgbClr val="C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9B83CE2-748B-481F-9D73-3188F7F5E224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381000" y="4419600"/>
            <a:ext cx="80010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80008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www.smmabrouk.faculty.zu.edu.eg</a:t>
            </a:r>
            <a:endParaRPr lang="ar-EG" sz="3200" b="1" dirty="0" smtClean="0">
              <a:solidFill>
                <a:srgbClr val="80008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1143000" y="1219200"/>
          <a:ext cx="4470400" cy="1825625"/>
        </p:xfrm>
        <a:graphic>
          <a:graphicData uri="http://schemas.openxmlformats.org/presentationml/2006/ole">
            <p:oleObj spid="_x0000_s132098" name="Equation" r:id="rId3" imgW="2298600" imgH="939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4343400"/>
          <a:ext cx="3902075" cy="468312"/>
        </p:xfrm>
        <a:graphic>
          <a:graphicData uri="http://schemas.openxmlformats.org/presentationml/2006/ole">
            <p:oleObj spid="_x0000_s132099" name="Equation" r:id="rId4" imgW="2006280" imgH="2412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09600" y="3657600"/>
            <a:ext cx="3124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Which has a solution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381000"/>
            <a:ext cx="7793038" cy="5334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000" b="1" cap="small" dirty="0" smtClean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Exercise</a:t>
            </a:r>
            <a:endParaRPr lang="en-US" sz="3000" b="1" cap="small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143000"/>
            <a:ext cx="8610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a rectangle thin plate of dimension 4*3 units, u(x,0)=u(x,3)=10x,    u(0,y)=0 and u(4,y)= 40 +10y(y-3).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the Poisson’s equation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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= 5x , take x = y = 1</a:t>
            </a:r>
            <a:endParaRPr lang="ar-E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71600"/>
            <a:ext cx="80454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457200"/>
            <a:ext cx="7793038" cy="5334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000" cap="small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Exercises</a:t>
            </a:r>
            <a:endParaRPr lang="en-US" sz="3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145E1C-5E1E-415B-ABE4-747AD2194A29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>
                <a:solidFill>
                  <a:srgbClr val="0033CC"/>
                </a:solidFill>
              </a:rPr>
              <a:t>Difference equations for </a:t>
            </a:r>
          </a:p>
          <a:p>
            <a:pPr algn="ctr"/>
            <a:r>
              <a:rPr lang="en-US" sz="2800" dirty="0" smtClean="0">
                <a:solidFill>
                  <a:srgbClr val="0033CC"/>
                </a:solidFill>
              </a:rPr>
              <a:t>the Laplace and Poisson equations</a:t>
            </a:r>
            <a:endParaRPr lang="ar-EG" sz="2800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267200"/>
            <a:ext cx="39624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Laplace’s equation</a:t>
            </a:r>
            <a:endParaRPr lang="ar-EG" sz="2800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295400"/>
            <a:ext cx="41148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Poisson’s equation</a:t>
            </a:r>
            <a:endParaRPr lang="ar-EG" sz="2800" dirty="0">
              <a:solidFill>
                <a:srgbClr val="0033CC"/>
              </a:solidFill>
            </a:endParaRPr>
          </a:p>
        </p:txBody>
      </p: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4403725" y="1295400"/>
          <a:ext cx="2366963" cy="444500"/>
        </p:xfrm>
        <a:graphic>
          <a:graphicData uri="http://schemas.openxmlformats.org/presentationml/2006/ole">
            <p:oleObj spid="_x0000_s101378" name="Equation" r:id="rId3" imgW="1218960" imgH="228600" progId="Equation.3">
              <p:embed/>
            </p:oleObj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62000" y="5105400"/>
          <a:ext cx="2439987" cy="865188"/>
        </p:xfrm>
        <a:graphic>
          <a:graphicData uri="http://schemas.openxmlformats.org/presentationml/2006/ole">
            <p:oleObj spid="_x0000_s101379" name="Equation" r:id="rId4" imgW="1257120" imgH="444240" progId="Equation.3">
              <p:embed/>
            </p:oleObj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24400" y="4343400"/>
          <a:ext cx="1725613" cy="444500"/>
        </p:xfrm>
        <a:graphic>
          <a:graphicData uri="http://schemas.openxmlformats.org/presentationml/2006/ole">
            <p:oleObj spid="_x0000_s101380" name="Equation" r:id="rId5" imgW="888840" imgH="2286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2209800"/>
            <a:ext cx="6096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smtClean="0">
                <a:sym typeface="Symbol"/>
              </a:rPr>
              <a:t> is the </a:t>
            </a:r>
            <a:r>
              <a:rPr lang="en-US" dirty="0" err="1" smtClean="0">
                <a:sym typeface="Symbol"/>
              </a:rPr>
              <a:t>Laplacian</a:t>
            </a:r>
            <a:r>
              <a:rPr lang="en-US" dirty="0" smtClean="0">
                <a:sym typeface="Symbol"/>
              </a:rPr>
              <a:t> operator</a:t>
            </a:r>
            <a:endParaRPr lang="ar-EG" dirty="0"/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1014413" y="2895600"/>
          <a:ext cx="3154362" cy="865188"/>
        </p:xfrm>
        <a:graphic>
          <a:graphicData uri="http://schemas.openxmlformats.org/presentationml/2006/ole">
            <p:oleObj spid="_x0000_s101381" name="Equation" r:id="rId6" imgW="16254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762000" cy="365125"/>
          </a:xfrm>
        </p:spPr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86380"/>
            <a:ext cx="8991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Central difference approximation for Second derivative</a:t>
            </a:r>
            <a:endParaRPr lang="ar-EG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609600" y="990600"/>
          <a:ext cx="2873375" cy="792163"/>
        </p:xfrm>
        <a:graphic>
          <a:graphicData uri="http://schemas.openxmlformats.org/presentationml/2006/ole">
            <p:oleObj spid="_x0000_s102407" name="Equation" r:id="rId3" imgW="1562040" imgH="482400" progId="Equation.3">
              <p:embed/>
            </p:oleObj>
          </a:graphicData>
        </a:graphic>
      </p:graphicFrame>
      <p:graphicFrame>
        <p:nvGraphicFramePr>
          <p:cNvPr id="102408" name="Object 8"/>
          <p:cNvGraphicFramePr>
            <a:graphicFrameLocks noChangeAspect="1"/>
          </p:cNvGraphicFramePr>
          <p:nvPr/>
        </p:nvGraphicFramePr>
        <p:xfrm>
          <a:off x="762000" y="2590800"/>
          <a:ext cx="3035300" cy="833437"/>
        </p:xfrm>
        <a:graphic>
          <a:graphicData uri="http://schemas.openxmlformats.org/presentationml/2006/ole">
            <p:oleObj spid="_x0000_s102408" name="Equation" r:id="rId4" imgW="1650960" imgH="507960" progId="Equation.3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620000" y="60198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i+1</a:t>
            </a:r>
            <a:endParaRPr lang="ar-EG" sz="1600" dirty="0"/>
          </a:p>
        </p:txBody>
      </p:sp>
      <p:grpSp>
        <p:nvGrpSpPr>
          <p:cNvPr id="85" name="Group 84"/>
          <p:cNvGrpSpPr/>
          <p:nvPr/>
        </p:nvGrpSpPr>
        <p:grpSpPr>
          <a:xfrm>
            <a:off x="4038600" y="1981200"/>
            <a:ext cx="1289304" cy="1813476"/>
            <a:chOff x="6324600" y="2133600"/>
            <a:chExt cx="1289304" cy="1813476"/>
          </a:xfrm>
        </p:grpSpPr>
        <p:cxnSp>
          <p:nvCxnSpPr>
            <p:cNvPr id="18" name="Straight Connector 17"/>
            <p:cNvCxnSpPr/>
            <p:nvPr/>
          </p:nvCxnSpPr>
          <p:spPr>
            <a:xfrm flipV="1">
              <a:off x="6934200" y="2286000"/>
              <a:ext cx="0" cy="1661076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324600" y="3505200"/>
              <a:ext cx="609600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j+1</a:t>
              </a:r>
              <a:endParaRPr lang="ar-EG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53200" y="3124200"/>
              <a:ext cx="40233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j</a:t>
              </a:r>
              <a:endParaRPr lang="ar-EG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10400" y="2133600"/>
              <a:ext cx="603504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y</a:t>
              </a:r>
              <a:endParaRPr lang="ar-EG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00800" y="2667000"/>
              <a:ext cx="603504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j-1</a:t>
              </a:r>
              <a:endParaRPr lang="ar-EG" sz="1400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879945" y="2743200"/>
              <a:ext cx="97394" cy="74600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31" name="Oval 30"/>
            <p:cNvSpPr/>
            <p:nvPr/>
          </p:nvSpPr>
          <p:spPr>
            <a:xfrm>
              <a:off x="6891061" y="3200400"/>
              <a:ext cx="97394" cy="74600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32" name="Oval 31"/>
            <p:cNvSpPr/>
            <p:nvPr/>
          </p:nvSpPr>
          <p:spPr>
            <a:xfrm>
              <a:off x="6894575" y="3657600"/>
              <a:ext cx="97394" cy="74600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867400" y="3886200"/>
            <a:ext cx="3374136" cy="2212777"/>
            <a:chOff x="5181600" y="3886200"/>
            <a:chExt cx="3374136" cy="2212777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5519384" y="5924264"/>
              <a:ext cx="263401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V="1">
              <a:off x="5513696" y="3886200"/>
              <a:ext cx="0" cy="2057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8153400" y="5791200"/>
              <a:ext cx="40233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x</a:t>
              </a:r>
              <a:endParaRPr lang="ar-EG" sz="14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181600" y="3886200"/>
              <a:ext cx="603504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y</a:t>
              </a:r>
              <a:endParaRPr lang="ar-EG" sz="1400" dirty="0"/>
            </a:p>
          </p:txBody>
        </p:sp>
      </p:grpSp>
      <p:sp>
        <p:nvSpPr>
          <p:cNvPr id="51" name="Oval 50"/>
          <p:cNvSpPr/>
          <p:nvPr/>
        </p:nvSpPr>
        <p:spPr>
          <a:xfrm>
            <a:off x="7280580" y="4876800"/>
            <a:ext cx="97394" cy="74600"/>
          </a:xfrm>
          <a:prstGeom prst="ellipse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6748843" y="4343400"/>
            <a:ext cx="15005" cy="15741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7326815" y="4343400"/>
            <a:ext cx="0" cy="15797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7915059" y="4343400"/>
            <a:ext cx="9518" cy="15747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199674" y="5435627"/>
            <a:ext cx="1734008" cy="80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6197724" y="4915628"/>
            <a:ext cx="1803276" cy="951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215576" y="4373413"/>
            <a:ext cx="170922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010400" y="59436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600" dirty="0" err="1" smtClean="0"/>
              <a:t>i</a:t>
            </a:r>
            <a:endParaRPr lang="ar-EG" sz="1600" dirty="0"/>
          </a:p>
        </p:txBody>
      </p:sp>
      <p:grpSp>
        <p:nvGrpSpPr>
          <p:cNvPr id="88" name="Group 87"/>
          <p:cNvGrpSpPr/>
          <p:nvPr/>
        </p:nvGrpSpPr>
        <p:grpSpPr>
          <a:xfrm>
            <a:off x="4419600" y="990600"/>
            <a:ext cx="2816352" cy="643354"/>
            <a:chOff x="5718048" y="1219200"/>
            <a:chExt cx="2816352" cy="643354"/>
          </a:xfrm>
        </p:grpSpPr>
        <p:sp>
          <p:nvSpPr>
            <p:cNvPr id="14" name="Oval 13"/>
            <p:cNvSpPr/>
            <p:nvPr/>
          </p:nvSpPr>
          <p:spPr>
            <a:xfrm>
              <a:off x="7620000" y="1353172"/>
              <a:ext cx="97394" cy="74600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15" name="Oval 14"/>
            <p:cNvSpPr/>
            <p:nvPr/>
          </p:nvSpPr>
          <p:spPr>
            <a:xfrm>
              <a:off x="6019800" y="1353172"/>
              <a:ext cx="97394" cy="74600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5718048" y="1397172"/>
              <a:ext cx="2481072" cy="0"/>
            </a:xfrm>
            <a:prstGeom prst="line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132064" y="1219200"/>
              <a:ext cx="402336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400" dirty="0" smtClean="0"/>
                <a:t>x</a:t>
              </a:r>
              <a:endParaRPr lang="ar-EG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43800" y="1524000"/>
              <a:ext cx="6096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i+1</a:t>
              </a:r>
              <a:endParaRPr lang="ar-EG" sz="1600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6858000" y="1353172"/>
              <a:ext cx="97394" cy="74600"/>
            </a:xfrm>
            <a:prstGeom prst="ellipse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867400" y="1524000"/>
              <a:ext cx="6096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smtClean="0"/>
                <a:t>i-1</a:t>
              </a:r>
              <a:endParaRPr lang="ar-EG" sz="16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705600" y="1524000"/>
              <a:ext cx="609600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dirty="0" err="1" smtClean="0"/>
                <a:t>i</a:t>
              </a:r>
              <a:endParaRPr lang="ar-EG" sz="1600" dirty="0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6477000" y="60198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i-1</a:t>
            </a:r>
            <a:endParaRPr lang="ar-EG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5638800" y="42672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j+1</a:t>
            </a:r>
            <a:endParaRPr lang="ar-EG" sz="1600" dirty="0"/>
          </a:p>
        </p:txBody>
      </p:sp>
      <p:sp>
        <p:nvSpPr>
          <p:cNvPr id="81" name="TextBox 80"/>
          <p:cNvSpPr txBox="1"/>
          <p:nvPr/>
        </p:nvSpPr>
        <p:spPr>
          <a:xfrm>
            <a:off x="5867400" y="48006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j</a:t>
            </a:r>
            <a:endParaRPr lang="ar-EG" sz="1600" dirty="0"/>
          </a:p>
        </p:txBody>
      </p:sp>
      <p:sp>
        <p:nvSpPr>
          <p:cNvPr id="82" name="TextBox 81"/>
          <p:cNvSpPr txBox="1"/>
          <p:nvPr/>
        </p:nvSpPr>
        <p:spPr>
          <a:xfrm>
            <a:off x="5638800" y="5257800"/>
            <a:ext cx="6096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j-1</a:t>
            </a:r>
            <a:endParaRPr lang="ar-EG" sz="1600" dirty="0"/>
          </a:p>
        </p:txBody>
      </p:sp>
      <p:graphicFrame>
        <p:nvGraphicFramePr>
          <p:cNvPr id="102410" name="Object 10"/>
          <p:cNvGraphicFramePr>
            <a:graphicFrameLocks noChangeAspect="1"/>
          </p:cNvGraphicFramePr>
          <p:nvPr/>
        </p:nvGraphicFramePr>
        <p:xfrm>
          <a:off x="533400" y="4343400"/>
          <a:ext cx="4484688" cy="1582738"/>
        </p:xfrm>
        <a:graphic>
          <a:graphicData uri="http://schemas.openxmlformats.org/presentationml/2006/ole">
            <p:oleObj spid="_x0000_s102410" name="Equation" r:id="rId5" imgW="243828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51" grpId="0" animBg="1"/>
      <p:bldP spid="77" grpId="0"/>
      <p:bldP spid="79" grpId="0"/>
      <p:bldP spid="80" grpId="0"/>
      <p:bldP spid="81" grpId="0"/>
      <p:bldP spid="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loud 18"/>
          <p:cNvSpPr/>
          <p:nvPr/>
        </p:nvSpPr>
        <p:spPr>
          <a:xfrm>
            <a:off x="1524000" y="4876800"/>
            <a:ext cx="1143000" cy="762000"/>
          </a:xfrm>
          <a:prstGeom prst="cloud">
            <a:avLst/>
          </a:prstGeom>
          <a:solidFill>
            <a:srgbClr val="FF505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" name="Cloud 19"/>
          <p:cNvSpPr/>
          <p:nvPr/>
        </p:nvSpPr>
        <p:spPr>
          <a:xfrm>
            <a:off x="2590800" y="5486400"/>
            <a:ext cx="1143000" cy="762000"/>
          </a:xfrm>
          <a:prstGeom prst="cloud">
            <a:avLst/>
          </a:prstGeom>
          <a:solidFill>
            <a:srgbClr val="FF505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1" name="Cloud 20"/>
          <p:cNvSpPr/>
          <p:nvPr/>
        </p:nvSpPr>
        <p:spPr>
          <a:xfrm>
            <a:off x="3124200" y="4572000"/>
            <a:ext cx="1143000" cy="762000"/>
          </a:xfrm>
          <a:prstGeom prst="cloud">
            <a:avLst/>
          </a:prstGeom>
          <a:solidFill>
            <a:srgbClr val="FF505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2" name="Cloud 21"/>
          <p:cNvSpPr/>
          <p:nvPr/>
        </p:nvSpPr>
        <p:spPr>
          <a:xfrm>
            <a:off x="4343400" y="5181600"/>
            <a:ext cx="1143000" cy="762000"/>
          </a:xfrm>
          <a:prstGeom prst="cloud">
            <a:avLst/>
          </a:prstGeom>
          <a:solidFill>
            <a:srgbClr val="FF505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914400"/>
            <a:ext cx="4038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smtClean="0">
                <a:sym typeface="Symbol"/>
              </a:rPr>
              <a:t>x =y = h</a:t>
            </a:r>
            <a:r>
              <a:rPr lang="en-US" dirty="0" smtClean="0"/>
              <a:t> </a:t>
            </a:r>
            <a:endParaRPr lang="ar-EG" dirty="0"/>
          </a:p>
        </p:txBody>
      </p:sp>
      <p:graphicFrame>
        <p:nvGraphicFramePr>
          <p:cNvPr id="121858" name="Object 2"/>
          <p:cNvGraphicFramePr>
            <a:graphicFrameLocks noChangeAspect="1"/>
          </p:cNvGraphicFramePr>
          <p:nvPr/>
        </p:nvGraphicFramePr>
        <p:xfrm>
          <a:off x="609600" y="1371600"/>
          <a:ext cx="7239000" cy="990600"/>
        </p:xfrm>
        <a:graphic>
          <a:graphicData uri="http://schemas.openxmlformats.org/presentationml/2006/ole">
            <p:oleObj spid="_x0000_s121858" name="Equation" r:id="rId3" imgW="3695400" imgH="507960" progId="Equation.3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838200" y="3276600"/>
          <a:ext cx="5257800" cy="1066800"/>
        </p:xfrm>
        <a:graphic>
          <a:graphicData uri="http://schemas.openxmlformats.org/presentationml/2006/ole">
            <p:oleObj spid="_x0000_s121860" name="Equation" r:id="rId4" imgW="2590560" imgH="507960" progId="Equation.3">
              <p:embed/>
            </p:oleObj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2286000" y="3962400"/>
            <a:ext cx="0" cy="914400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19400" y="4038600"/>
            <a:ext cx="152400" cy="1447800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29000" y="3962400"/>
            <a:ext cx="152400" cy="609600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38600" y="3962400"/>
            <a:ext cx="381000" cy="1371600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0" y="5029200"/>
            <a:ext cx="838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East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43200" y="5638800"/>
            <a:ext cx="838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West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4724400"/>
            <a:ext cx="990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North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95800" y="5334000"/>
            <a:ext cx="990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South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7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sp>
        <p:nvSpPr>
          <p:cNvPr id="13" name="TextBox 12"/>
          <p:cNvSpPr txBox="1"/>
          <p:nvPr/>
        </p:nvSpPr>
        <p:spPr>
          <a:xfrm>
            <a:off x="228600" y="228600"/>
            <a:ext cx="8534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Example 1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the Laplace equation on a square plate of side 12 cm, using a grid of mesh 4cm and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Dirchlet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B.C. as u(x,0)=u(0,y)=u(12,y)=100 and u(x,12)=0</a:t>
            </a:r>
            <a:endParaRPr lang="ar-EG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905" name="Object 1"/>
          <p:cNvGraphicFramePr>
            <a:graphicFrameLocks noChangeAspect="1"/>
          </p:cNvGraphicFramePr>
          <p:nvPr/>
        </p:nvGraphicFramePr>
        <p:xfrm>
          <a:off x="3048000" y="2209800"/>
          <a:ext cx="1635125" cy="728663"/>
        </p:xfrm>
        <a:graphic>
          <a:graphicData uri="http://schemas.openxmlformats.org/presentationml/2006/ole">
            <p:oleObj spid="_x0000_s123905" name="Equation" r:id="rId3" imgW="888840" imgH="4442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0400" y="1752600"/>
            <a:ext cx="2133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u="sng" dirty="0" smtClean="0">
                <a:solidFill>
                  <a:srgbClr val="C00000"/>
                </a:solidFill>
              </a:rPr>
              <a:t>solution</a:t>
            </a:r>
            <a:endParaRPr lang="ar-EG" sz="2000" u="sng" dirty="0">
              <a:solidFill>
                <a:srgbClr val="C00000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5649721" y="2598751"/>
            <a:ext cx="2634016" cy="2590800"/>
            <a:chOff x="5649721" y="2598751"/>
            <a:chExt cx="2634016" cy="259080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5649721" y="5181600"/>
              <a:ext cx="263401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656474" y="2598751"/>
              <a:ext cx="0" cy="2590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flipV="1">
            <a:off x="6430660" y="2971800"/>
            <a:ext cx="20816" cy="218371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249921" y="2971800"/>
            <a:ext cx="0" cy="218932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042158" y="2895600"/>
            <a:ext cx="0" cy="22605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640750" y="4464065"/>
            <a:ext cx="241092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638800" y="3719458"/>
            <a:ext cx="2412876" cy="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56652" y="2971800"/>
            <a:ext cx="239502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38535" y="5257800"/>
            <a:ext cx="3276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= 0	   4            8          12</a:t>
            </a:r>
            <a:endParaRPr lang="ar-EG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4032766" y="3739634"/>
            <a:ext cx="2819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0        4           8          12</a:t>
            </a:r>
            <a:endParaRPr lang="ar-EG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6324600" y="43434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9" name="Oval 38"/>
          <p:cNvSpPr/>
          <p:nvPr/>
        </p:nvSpPr>
        <p:spPr>
          <a:xfrm>
            <a:off x="6340502" y="3609894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0" name="Oval 39"/>
          <p:cNvSpPr/>
          <p:nvPr/>
        </p:nvSpPr>
        <p:spPr>
          <a:xfrm>
            <a:off x="7146898" y="3605253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1" name="Oval 40"/>
          <p:cNvSpPr/>
          <p:nvPr/>
        </p:nvSpPr>
        <p:spPr>
          <a:xfrm>
            <a:off x="7138947" y="43434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2" name="TextBox 41"/>
          <p:cNvSpPr txBox="1"/>
          <p:nvPr/>
        </p:nvSpPr>
        <p:spPr>
          <a:xfrm>
            <a:off x="6834147" y="3352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43600" y="3352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098" y="4067094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43600" y="4114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Cloud 45"/>
          <p:cNvSpPr/>
          <p:nvPr/>
        </p:nvSpPr>
        <p:spPr>
          <a:xfrm>
            <a:off x="6172200" y="57150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7" name="TextBox 46"/>
          <p:cNvSpPr txBox="1"/>
          <p:nvPr/>
        </p:nvSpPr>
        <p:spPr>
          <a:xfrm>
            <a:off x="6237139" y="57912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u=100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Cloud 47"/>
          <p:cNvSpPr/>
          <p:nvPr/>
        </p:nvSpPr>
        <p:spPr>
          <a:xfrm>
            <a:off x="4343400" y="37338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9" name="Cloud 48"/>
          <p:cNvSpPr/>
          <p:nvPr/>
        </p:nvSpPr>
        <p:spPr>
          <a:xfrm>
            <a:off x="8001000" y="37338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0" name="Cloud 49"/>
          <p:cNvSpPr/>
          <p:nvPr/>
        </p:nvSpPr>
        <p:spPr>
          <a:xfrm>
            <a:off x="6400800" y="22860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1" name="TextBox 50"/>
          <p:cNvSpPr txBox="1"/>
          <p:nvPr/>
        </p:nvSpPr>
        <p:spPr>
          <a:xfrm>
            <a:off x="4424241" y="38100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u=100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080510" y="38100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u=100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553200" y="2362200"/>
            <a:ext cx="76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6821555" y="2236963"/>
            <a:ext cx="0" cy="3429000"/>
          </a:xfrm>
          <a:prstGeom prst="line">
            <a:avLst/>
          </a:prstGeom>
          <a:ln w="12700">
            <a:solidFill>
              <a:srgbClr val="FF33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52400" y="2133600"/>
            <a:ext cx="2667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L = 12 cm , h= 4 cm</a:t>
            </a:r>
          </a:p>
          <a:p>
            <a:r>
              <a:rPr lang="en-US" dirty="0" smtClean="0"/>
              <a:t>N= 12/4 = 3</a:t>
            </a:r>
            <a:endParaRPr lang="ar-EG" dirty="0"/>
          </a:p>
        </p:txBody>
      </p:sp>
      <p:sp>
        <p:nvSpPr>
          <p:cNvPr id="57" name="TextBox 56"/>
          <p:cNvSpPr txBox="1"/>
          <p:nvPr/>
        </p:nvSpPr>
        <p:spPr>
          <a:xfrm>
            <a:off x="152400" y="3124200"/>
            <a:ext cx="3657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-4u</a:t>
            </a:r>
            <a:r>
              <a:rPr lang="en-US" baseline="-25000" dirty="0" smtClean="0"/>
              <a:t>ij</a:t>
            </a:r>
            <a:r>
              <a:rPr lang="en-US" dirty="0" smtClean="0"/>
              <a:t>+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E</a:t>
            </a:r>
            <a:r>
              <a:rPr lang="en-US" dirty="0" err="1" smtClean="0"/>
              <a:t>+u</a:t>
            </a:r>
            <a:r>
              <a:rPr lang="en-US" baseline="-25000" dirty="0" err="1" smtClean="0"/>
              <a:t>W</a:t>
            </a:r>
            <a:r>
              <a:rPr lang="en-US" dirty="0" err="1" smtClean="0"/>
              <a:t>+u</a:t>
            </a:r>
            <a:r>
              <a:rPr lang="en-US" baseline="-25000" dirty="0" err="1" smtClean="0"/>
              <a:t>N</a:t>
            </a:r>
            <a:r>
              <a:rPr lang="en-US" dirty="0" err="1" smtClean="0"/>
              <a:t>+u</a:t>
            </a:r>
            <a:r>
              <a:rPr lang="en-US" baseline="-25000" dirty="0" err="1" smtClean="0"/>
              <a:t>S</a:t>
            </a:r>
            <a:r>
              <a:rPr lang="en-US" dirty="0" smtClean="0"/>
              <a:t> = 0</a:t>
            </a:r>
            <a:endParaRPr lang="ar-EG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3810000"/>
            <a:ext cx="426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(1)</a:t>
            </a:r>
            <a:r>
              <a:rPr lang="en-US" dirty="0" smtClean="0"/>
              <a:t>  -4u</a:t>
            </a:r>
            <a:r>
              <a:rPr lang="en-US" baseline="-25000" dirty="0" smtClean="0"/>
              <a:t>1</a:t>
            </a:r>
            <a:r>
              <a:rPr lang="en-US" dirty="0" smtClean="0"/>
              <a:t>+u</a:t>
            </a:r>
            <a:r>
              <a:rPr lang="en-US" baseline="-25000" dirty="0" smtClean="0"/>
              <a:t>2</a:t>
            </a:r>
            <a:r>
              <a:rPr lang="en-US" dirty="0" smtClean="0"/>
              <a:t>+100+100+u</a:t>
            </a:r>
            <a:r>
              <a:rPr lang="en-US" baseline="-25000" dirty="0" smtClean="0"/>
              <a:t>3</a:t>
            </a:r>
            <a:r>
              <a:rPr lang="en-US" dirty="0" smtClean="0"/>
              <a:t> = 0</a:t>
            </a:r>
            <a:endParaRPr lang="ar-EG" dirty="0"/>
          </a:p>
        </p:txBody>
      </p:sp>
      <p:sp>
        <p:nvSpPr>
          <p:cNvPr id="59" name="TextBox 58"/>
          <p:cNvSpPr txBox="1"/>
          <p:nvPr/>
        </p:nvSpPr>
        <p:spPr>
          <a:xfrm>
            <a:off x="0" y="4572000"/>
            <a:ext cx="426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(2)</a:t>
            </a:r>
            <a:r>
              <a:rPr lang="en-US" dirty="0" smtClean="0"/>
              <a:t>  -4u</a:t>
            </a:r>
            <a:r>
              <a:rPr lang="en-US" baseline="-25000" dirty="0" smtClean="0"/>
              <a:t>2</a:t>
            </a:r>
            <a:r>
              <a:rPr lang="en-US" dirty="0" smtClean="0"/>
              <a:t>+u</a:t>
            </a:r>
            <a:r>
              <a:rPr lang="en-US" baseline="-25000" dirty="0" smtClean="0"/>
              <a:t>1</a:t>
            </a:r>
            <a:r>
              <a:rPr lang="en-US" dirty="0" smtClean="0"/>
              <a:t>+100+100+u</a:t>
            </a:r>
            <a:r>
              <a:rPr lang="en-US" baseline="-25000" dirty="0" smtClean="0"/>
              <a:t>4</a:t>
            </a:r>
            <a:r>
              <a:rPr lang="en-US" dirty="0" smtClean="0"/>
              <a:t> = 0</a:t>
            </a:r>
            <a:endParaRPr lang="ar-EG" dirty="0"/>
          </a:p>
        </p:txBody>
      </p:sp>
      <p:sp>
        <p:nvSpPr>
          <p:cNvPr id="60" name="TextBox 59"/>
          <p:cNvSpPr txBox="1"/>
          <p:nvPr/>
        </p:nvSpPr>
        <p:spPr>
          <a:xfrm>
            <a:off x="0" y="5181600"/>
            <a:ext cx="3810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(3)</a:t>
            </a:r>
            <a:r>
              <a:rPr lang="en-US" dirty="0" smtClean="0"/>
              <a:t>  -4u</a:t>
            </a:r>
            <a:r>
              <a:rPr lang="en-US" baseline="-25000" dirty="0" smtClean="0"/>
              <a:t>3</a:t>
            </a:r>
            <a:r>
              <a:rPr lang="en-US" dirty="0" smtClean="0"/>
              <a:t>+100+u</a:t>
            </a:r>
            <a:r>
              <a:rPr lang="en-US" baseline="-25000" dirty="0" smtClean="0"/>
              <a:t>4</a:t>
            </a:r>
            <a:r>
              <a:rPr lang="en-US" dirty="0" smtClean="0"/>
              <a:t>+u</a:t>
            </a:r>
            <a:r>
              <a:rPr lang="en-US" baseline="-25000" dirty="0" smtClean="0"/>
              <a:t>1</a:t>
            </a:r>
            <a:r>
              <a:rPr lang="en-US" dirty="0" smtClean="0"/>
              <a:t>+0 = 0</a:t>
            </a:r>
            <a:endParaRPr lang="ar-EG" dirty="0"/>
          </a:p>
        </p:txBody>
      </p:sp>
      <p:sp>
        <p:nvSpPr>
          <p:cNvPr id="61" name="TextBox 60"/>
          <p:cNvSpPr txBox="1"/>
          <p:nvPr/>
        </p:nvSpPr>
        <p:spPr>
          <a:xfrm>
            <a:off x="0" y="5867400"/>
            <a:ext cx="3962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(4)</a:t>
            </a:r>
            <a:r>
              <a:rPr lang="en-US" dirty="0" smtClean="0"/>
              <a:t>  -4u</a:t>
            </a:r>
            <a:r>
              <a:rPr lang="en-US" baseline="-25000" dirty="0" smtClean="0"/>
              <a:t>4</a:t>
            </a:r>
            <a:r>
              <a:rPr lang="en-US" dirty="0" smtClean="0"/>
              <a:t>+100+u</a:t>
            </a:r>
            <a:r>
              <a:rPr lang="en-US" baseline="-25000" dirty="0" smtClean="0"/>
              <a:t>3</a:t>
            </a:r>
            <a:r>
              <a:rPr lang="en-US" dirty="0" smtClean="0"/>
              <a:t>+u</a:t>
            </a:r>
            <a:r>
              <a:rPr lang="en-US" baseline="-25000" dirty="0" smtClean="0"/>
              <a:t>2</a:t>
            </a:r>
            <a:r>
              <a:rPr lang="en-US" dirty="0" smtClean="0"/>
              <a:t>+0 = 0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12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6" grpId="0"/>
      <p:bldP spid="37" grpId="0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  <p:bldP spid="50" grpId="0" animBg="1"/>
      <p:bldP spid="51" grpId="0"/>
      <p:bldP spid="52" grpId="0"/>
      <p:bldP spid="53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SE301_Topic 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Al-Amer2005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9E0B3-4602-423D-B50D-FF64EAFA9471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609600"/>
            <a:ext cx="2795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In matrix form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 Au=b</a:t>
            </a:r>
            <a:endParaRPr lang="ar-EG" b="1" i="1" dirty="0">
              <a:solidFill>
                <a:srgbClr val="0000FF"/>
              </a:solidFill>
            </a:endParaRPr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09600" y="1143000"/>
          <a:ext cx="4495800" cy="1825625"/>
        </p:xfrm>
        <a:graphic>
          <a:graphicData uri="http://schemas.openxmlformats.org/presentationml/2006/ole">
            <p:oleObj spid="_x0000_s128002" name="Equation" r:id="rId3" imgW="2311200" imgH="939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3048000"/>
            <a:ext cx="754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But the problem is symmetry,      u</a:t>
            </a:r>
            <a:r>
              <a:rPr lang="en-US" baseline="-25000" dirty="0" smtClean="0"/>
              <a:t>1</a:t>
            </a:r>
            <a:r>
              <a:rPr lang="en-US" dirty="0" smtClean="0"/>
              <a:t> =u</a:t>
            </a:r>
            <a:r>
              <a:rPr lang="en-US" baseline="-25000" dirty="0" smtClean="0"/>
              <a:t>2</a:t>
            </a:r>
            <a:r>
              <a:rPr lang="en-US" dirty="0" smtClean="0"/>
              <a:t> and u</a:t>
            </a:r>
            <a:r>
              <a:rPr lang="en-US" baseline="-25000" dirty="0" smtClean="0"/>
              <a:t>3</a:t>
            </a:r>
            <a:r>
              <a:rPr lang="en-US" dirty="0" smtClean="0"/>
              <a:t> =u</a:t>
            </a:r>
            <a:r>
              <a:rPr lang="en-US" baseline="-25000" dirty="0" smtClean="0"/>
              <a:t>4</a:t>
            </a:r>
            <a:endParaRPr lang="en-US" dirty="0" smtClean="0"/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So we can solve only for u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and u</a:t>
            </a:r>
            <a:r>
              <a:rPr lang="en-US" baseline="-25000" dirty="0" smtClean="0">
                <a:solidFill>
                  <a:srgbClr val="C00000"/>
                </a:solidFill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endParaRPr lang="ar-EG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810000"/>
            <a:ext cx="426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(1)</a:t>
            </a:r>
            <a:r>
              <a:rPr lang="en-US" dirty="0" smtClean="0"/>
              <a:t>  -4u</a:t>
            </a:r>
            <a:r>
              <a:rPr lang="en-US" baseline="-25000" dirty="0" smtClean="0"/>
              <a:t>1</a:t>
            </a:r>
            <a:r>
              <a:rPr lang="en-US" dirty="0" smtClean="0"/>
              <a:t>+u</a:t>
            </a:r>
            <a:r>
              <a:rPr lang="en-US" baseline="-25000" dirty="0" smtClean="0"/>
              <a:t>2</a:t>
            </a:r>
            <a:r>
              <a:rPr lang="en-US" dirty="0" smtClean="0"/>
              <a:t>+100+100+u</a:t>
            </a:r>
            <a:r>
              <a:rPr lang="en-US" baseline="-25000" dirty="0" smtClean="0"/>
              <a:t>3</a:t>
            </a:r>
            <a:r>
              <a:rPr lang="en-US" dirty="0" smtClean="0"/>
              <a:t> = 0</a:t>
            </a:r>
            <a:endParaRPr lang="ar-EG" dirty="0"/>
          </a:p>
        </p:txBody>
      </p:sp>
      <p:sp>
        <p:nvSpPr>
          <p:cNvPr id="11" name="TextBox 10"/>
          <p:cNvSpPr txBox="1"/>
          <p:nvPr/>
        </p:nvSpPr>
        <p:spPr>
          <a:xfrm>
            <a:off x="4191000" y="3810000"/>
            <a:ext cx="3810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(3)</a:t>
            </a:r>
            <a:r>
              <a:rPr lang="en-US" dirty="0" smtClean="0"/>
              <a:t>  -4u</a:t>
            </a:r>
            <a:r>
              <a:rPr lang="en-US" baseline="-25000" dirty="0" smtClean="0"/>
              <a:t>3</a:t>
            </a:r>
            <a:r>
              <a:rPr lang="en-US" dirty="0" smtClean="0"/>
              <a:t>+100+u</a:t>
            </a:r>
            <a:r>
              <a:rPr lang="en-US" baseline="-25000" dirty="0" smtClean="0"/>
              <a:t>4</a:t>
            </a:r>
            <a:r>
              <a:rPr lang="en-US" dirty="0" smtClean="0"/>
              <a:t>+u</a:t>
            </a:r>
            <a:r>
              <a:rPr lang="en-US" baseline="-25000" dirty="0" smtClean="0"/>
              <a:t>1</a:t>
            </a:r>
            <a:r>
              <a:rPr lang="en-US" dirty="0" smtClean="0"/>
              <a:t>+0 = 0</a:t>
            </a:r>
            <a:endParaRPr lang="ar-EG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4419600"/>
            <a:ext cx="8839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Then replace for u</a:t>
            </a:r>
            <a:r>
              <a:rPr lang="en-US" baseline="-25000" dirty="0" smtClean="0"/>
              <a:t>1</a:t>
            </a:r>
            <a:r>
              <a:rPr lang="en-US" dirty="0" smtClean="0"/>
              <a:t> =u</a:t>
            </a:r>
            <a:r>
              <a:rPr lang="en-US" baseline="-25000" dirty="0" smtClean="0"/>
              <a:t>2</a:t>
            </a:r>
            <a:r>
              <a:rPr lang="en-US" dirty="0" smtClean="0"/>
              <a:t> and u</a:t>
            </a:r>
            <a:r>
              <a:rPr lang="en-US" baseline="-25000" dirty="0" smtClean="0"/>
              <a:t>3</a:t>
            </a:r>
            <a:r>
              <a:rPr lang="en-US" dirty="0" smtClean="0"/>
              <a:t> =u</a:t>
            </a:r>
            <a:r>
              <a:rPr lang="en-US" baseline="-25000" dirty="0" smtClean="0"/>
              <a:t>4</a:t>
            </a:r>
            <a:r>
              <a:rPr lang="en-US" dirty="0" smtClean="0"/>
              <a:t>, the system of equations is reduced to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876800"/>
            <a:ext cx="426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  -3u</a:t>
            </a:r>
            <a:r>
              <a:rPr lang="en-US" baseline="-25000" dirty="0" smtClean="0"/>
              <a:t>1</a:t>
            </a:r>
            <a:r>
              <a:rPr lang="en-US" dirty="0" smtClean="0"/>
              <a:t> +u</a:t>
            </a:r>
            <a:r>
              <a:rPr lang="en-US" baseline="-25000" dirty="0" smtClean="0"/>
              <a:t>3</a:t>
            </a:r>
            <a:r>
              <a:rPr lang="en-US" dirty="0" smtClean="0"/>
              <a:t> = -200</a:t>
            </a:r>
            <a:endParaRPr lang="ar-EG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5334000"/>
            <a:ext cx="3810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    u</a:t>
            </a:r>
            <a:r>
              <a:rPr lang="en-US" baseline="-25000" dirty="0" smtClean="0"/>
              <a:t>1</a:t>
            </a:r>
            <a:r>
              <a:rPr lang="en-US" dirty="0" smtClean="0"/>
              <a:t>-3u</a:t>
            </a:r>
            <a:r>
              <a:rPr lang="en-US" baseline="-25000" dirty="0" smtClean="0"/>
              <a:t>3</a:t>
            </a:r>
            <a:r>
              <a:rPr lang="en-US" dirty="0" smtClean="0"/>
              <a:t> = -100</a:t>
            </a:r>
            <a:endParaRPr lang="ar-EG" dirty="0"/>
          </a:p>
        </p:txBody>
      </p:sp>
      <p:sp>
        <p:nvSpPr>
          <p:cNvPr id="15" name="TextBox 14"/>
          <p:cNvSpPr txBox="1"/>
          <p:nvPr/>
        </p:nvSpPr>
        <p:spPr>
          <a:xfrm>
            <a:off x="3200400" y="4953000"/>
            <a:ext cx="43434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Which has a solution </a:t>
            </a:r>
          </a:p>
          <a:p>
            <a:r>
              <a:rPr lang="en-US" dirty="0" smtClean="0"/>
              <a:t>          </a:t>
            </a:r>
            <a:r>
              <a:rPr lang="en-US" b="1" dirty="0" smtClean="0">
                <a:solidFill>
                  <a:srgbClr val="C00000"/>
                </a:solidFill>
              </a:rPr>
              <a:t>u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en-US" b="1" dirty="0" smtClean="0">
                <a:solidFill>
                  <a:srgbClr val="C00000"/>
                </a:solidFill>
              </a:rPr>
              <a:t> =u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 =87.5</a:t>
            </a:r>
          </a:p>
          <a:p>
            <a:r>
              <a:rPr lang="en-US" dirty="0" smtClean="0"/>
              <a:t> and    </a:t>
            </a:r>
            <a:r>
              <a:rPr lang="en-US" b="1" dirty="0" smtClean="0">
                <a:solidFill>
                  <a:srgbClr val="C00000"/>
                </a:solidFill>
              </a:rPr>
              <a:t>u</a:t>
            </a:r>
            <a:r>
              <a:rPr lang="en-US" b="1" baseline="-25000" dirty="0" smtClean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 =u</a:t>
            </a:r>
            <a:r>
              <a:rPr lang="en-US" b="1" baseline="-25000" dirty="0" smtClean="0">
                <a:solidFill>
                  <a:srgbClr val="C00000"/>
                </a:solidFill>
              </a:rPr>
              <a:t>4</a:t>
            </a:r>
            <a:r>
              <a:rPr lang="en-US" b="1" dirty="0" smtClean="0">
                <a:solidFill>
                  <a:srgbClr val="C00000"/>
                </a:solidFill>
              </a:rPr>
              <a:t> =62.5</a:t>
            </a:r>
            <a:endParaRPr lang="ar-EG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sp>
        <p:nvSpPr>
          <p:cNvPr id="13" name="TextBox 12"/>
          <p:cNvSpPr txBox="1"/>
          <p:nvPr/>
        </p:nvSpPr>
        <p:spPr>
          <a:xfrm>
            <a:off x="228600" y="228600"/>
            <a:ext cx="85344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Example 2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the mixed BVP for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poisson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equation 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yy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=12xy)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a rectangle plate as shown in the fig. (take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x =y =0.5)</a:t>
            </a:r>
            <a:endParaRPr lang="ar-EG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286000" y="2903551"/>
            <a:ext cx="4572000" cy="3180781"/>
            <a:chOff x="2286000" y="2903551"/>
            <a:chExt cx="4572000" cy="318078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3058921" y="5486400"/>
              <a:ext cx="263401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3065674" y="2903551"/>
              <a:ext cx="0" cy="2590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838885" y="3980080"/>
              <a:ext cx="14527" cy="1524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4659121" y="3983666"/>
              <a:ext cx="0" cy="1503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451358" y="4017334"/>
              <a:ext cx="0" cy="14648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049950" y="4768865"/>
              <a:ext cx="241092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3048000" y="4024258"/>
              <a:ext cx="2412876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4343400" y="3657600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ar-EG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482165" y="3657600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ar-EG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311501" y="4375299"/>
              <a:ext cx="6858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ar-EG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480396" y="4419600"/>
              <a:ext cx="6858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ar-EG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86200" y="5715000"/>
              <a:ext cx="6858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u=0</a:t>
              </a:r>
              <a:endParaRPr lang="ar-E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86000" y="4343400"/>
              <a:ext cx="6096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u=0</a:t>
              </a:r>
              <a:endParaRPr lang="ar-EG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43600" y="4419600"/>
              <a:ext cx="914400" cy="3693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1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u=3y</a:t>
              </a:r>
              <a:r>
                <a:rPr lang="en-US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ar-EG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9027" name="Object 3"/>
            <p:cNvGraphicFramePr>
              <a:graphicFrameLocks noChangeAspect="1"/>
            </p:cNvGraphicFramePr>
            <p:nvPr/>
          </p:nvGraphicFramePr>
          <p:xfrm>
            <a:off x="3810000" y="3048000"/>
            <a:ext cx="732476" cy="512022"/>
          </p:xfrm>
          <a:graphic>
            <a:graphicData uri="http://schemas.openxmlformats.org/presentationml/2006/ole">
              <p:oleObj spid="_x0000_s129027" name="Equation" r:id="rId3" imgW="533160" imgH="419040" progId="Equation.3">
                <p:embed/>
              </p:oleObj>
            </a:graphicData>
          </a:graphic>
        </p:graphicFrame>
      </p:grpSp>
      <p:sp>
        <p:nvSpPr>
          <p:cNvPr id="55" name="TextBox 54"/>
          <p:cNvSpPr txBox="1"/>
          <p:nvPr/>
        </p:nvSpPr>
        <p:spPr>
          <a:xfrm>
            <a:off x="5715000" y="5257800"/>
            <a:ext cx="381000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1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ar-EG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67000" y="2819400"/>
            <a:ext cx="381000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1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ar-EG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graphicFrame>
        <p:nvGraphicFramePr>
          <p:cNvPr id="123905" name="Object 1"/>
          <p:cNvGraphicFramePr>
            <a:graphicFrameLocks noChangeAspect="1"/>
          </p:cNvGraphicFramePr>
          <p:nvPr/>
        </p:nvGraphicFramePr>
        <p:xfrm>
          <a:off x="381000" y="1828800"/>
          <a:ext cx="2032000" cy="728663"/>
        </p:xfrm>
        <a:graphic>
          <a:graphicData uri="http://schemas.openxmlformats.org/presentationml/2006/ole">
            <p:oleObj spid="_x0000_s131074" name="Equation" r:id="rId3" imgW="1104840" imgH="4442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05200" y="685800"/>
            <a:ext cx="2133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endParaRPr lang="ar-EG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4"/>
          <p:cNvGrpSpPr/>
          <p:nvPr/>
        </p:nvGrpSpPr>
        <p:grpSpPr>
          <a:xfrm>
            <a:off x="5638800" y="2598751"/>
            <a:ext cx="2644937" cy="2600529"/>
            <a:chOff x="6197724" y="3360751"/>
            <a:chExt cx="2644937" cy="2600529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6208645" y="5943600"/>
              <a:ext cx="263401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6215398" y="3360751"/>
              <a:ext cx="0" cy="2590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988609" y="4437280"/>
              <a:ext cx="14527" cy="152400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7808845" y="4495800"/>
              <a:ext cx="0" cy="1427324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8601082" y="4495800"/>
              <a:ext cx="0" cy="142234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199674" y="5226065"/>
              <a:ext cx="2410926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197724" y="4481458"/>
              <a:ext cx="2412876" cy="1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5138535" y="5257800"/>
            <a:ext cx="3276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= 0	   0.5           1          1.5</a:t>
            </a:r>
            <a:endParaRPr lang="ar-EG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4489966" y="4196834"/>
            <a:ext cx="1905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0        0.5         1          </a:t>
            </a:r>
            <a:endParaRPr lang="ar-EG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6324600" y="43434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9" name="Oval 38"/>
          <p:cNvSpPr/>
          <p:nvPr/>
        </p:nvSpPr>
        <p:spPr>
          <a:xfrm>
            <a:off x="6340502" y="3609894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0" name="Oval 39"/>
          <p:cNvSpPr/>
          <p:nvPr/>
        </p:nvSpPr>
        <p:spPr>
          <a:xfrm>
            <a:off x="7146898" y="3605253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1" name="Oval 40"/>
          <p:cNvSpPr/>
          <p:nvPr/>
        </p:nvSpPr>
        <p:spPr>
          <a:xfrm>
            <a:off x="7138947" y="43434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2" name="TextBox 41"/>
          <p:cNvSpPr txBox="1"/>
          <p:nvPr/>
        </p:nvSpPr>
        <p:spPr>
          <a:xfrm>
            <a:off x="6834147" y="3352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43600" y="3352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098" y="4067094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43600" y="4114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Cloud 45"/>
          <p:cNvSpPr/>
          <p:nvPr/>
        </p:nvSpPr>
        <p:spPr>
          <a:xfrm>
            <a:off x="6172200" y="57150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7" name="TextBox 46"/>
          <p:cNvSpPr txBox="1"/>
          <p:nvPr/>
        </p:nvSpPr>
        <p:spPr>
          <a:xfrm>
            <a:off x="6237139" y="57912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Cloud 47"/>
          <p:cNvSpPr/>
          <p:nvPr/>
        </p:nvSpPr>
        <p:spPr>
          <a:xfrm>
            <a:off x="4343400" y="37338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9" name="Cloud 48"/>
          <p:cNvSpPr/>
          <p:nvPr/>
        </p:nvSpPr>
        <p:spPr>
          <a:xfrm>
            <a:off x="8001000" y="38862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0" name="Cloud 49"/>
          <p:cNvSpPr/>
          <p:nvPr/>
        </p:nvSpPr>
        <p:spPr>
          <a:xfrm>
            <a:off x="6309970" y="2064715"/>
            <a:ext cx="1143000" cy="762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1" name="TextBox 50"/>
          <p:cNvSpPr txBox="1"/>
          <p:nvPr/>
        </p:nvSpPr>
        <p:spPr>
          <a:xfrm>
            <a:off x="4424241" y="38100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077200" y="39624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u=3y</a:t>
            </a:r>
            <a:r>
              <a:rPr lang="en-US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r-EG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0" y="2667000"/>
            <a:ext cx="4343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-4u</a:t>
            </a:r>
            <a:r>
              <a:rPr lang="en-US" baseline="-25000" dirty="0" smtClean="0"/>
              <a:t>ij</a:t>
            </a:r>
            <a:r>
              <a:rPr lang="en-US" dirty="0" smtClean="0"/>
              <a:t>+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E</a:t>
            </a:r>
            <a:r>
              <a:rPr lang="en-US" dirty="0" err="1" smtClean="0"/>
              <a:t>+u</a:t>
            </a:r>
            <a:r>
              <a:rPr lang="en-US" baseline="-25000" dirty="0" err="1" smtClean="0"/>
              <a:t>W</a:t>
            </a:r>
            <a:r>
              <a:rPr lang="en-US" dirty="0" err="1" smtClean="0"/>
              <a:t>+u</a:t>
            </a:r>
            <a:r>
              <a:rPr lang="en-US" baseline="-25000" dirty="0" err="1" smtClean="0"/>
              <a:t>N</a:t>
            </a:r>
            <a:r>
              <a:rPr lang="en-US" dirty="0" err="1" smtClean="0"/>
              <a:t>+u</a:t>
            </a:r>
            <a:r>
              <a:rPr lang="en-US" baseline="-25000" dirty="0" err="1" smtClean="0"/>
              <a:t>S</a:t>
            </a:r>
            <a:r>
              <a:rPr lang="en-US" dirty="0" smtClean="0"/>
              <a:t> = 12h</a:t>
            </a:r>
            <a:r>
              <a:rPr lang="en-US" baseline="30000" dirty="0" smtClean="0"/>
              <a:t>2</a:t>
            </a:r>
            <a:r>
              <a:rPr lang="en-US" dirty="0" smtClean="0"/>
              <a:t>xy=3xy</a:t>
            </a:r>
            <a:endParaRPr lang="ar-EG" dirty="0"/>
          </a:p>
        </p:txBody>
      </p:sp>
      <p:sp>
        <p:nvSpPr>
          <p:cNvPr id="58" name="TextBox 57"/>
          <p:cNvSpPr txBox="1"/>
          <p:nvPr/>
        </p:nvSpPr>
        <p:spPr>
          <a:xfrm>
            <a:off x="228600" y="3276600"/>
            <a:ext cx="426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(1)</a:t>
            </a:r>
            <a:r>
              <a:rPr lang="en-US" dirty="0" smtClean="0"/>
              <a:t>  -4u</a:t>
            </a:r>
            <a:r>
              <a:rPr lang="en-US" baseline="-25000" dirty="0" smtClean="0"/>
              <a:t>1</a:t>
            </a:r>
            <a:r>
              <a:rPr lang="en-US" dirty="0" smtClean="0"/>
              <a:t>+u</a:t>
            </a:r>
            <a:r>
              <a:rPr lang="en-US" baseline="-25000" dirty="0" smtClean="0"/>
              <a:t>2</a:t>
            </a:r>
            <a:r>
              <a:rPr lang="en-US" dirty="0" smtClean="0"/>
              <a:t>+u</a:t>
            </a:r>
            <a:r>
              <a:rPr lang="en-US" baseline="-25000" dirty="0" smtClean="0"/>
              <a:t>3</a:t>
            </a:r>
            <a:r>
              <a:rPr lang="en-US" dirty="0" smtClean="0"/>
              <a:t> =3(0.5)(0.5)</a:t>
            </a:r>
            <a:endParaRPr lang="ar-EG" dirty="0"/>
          </a:p>
        </p:txBody>
      </p:sp>
      <p:sp>
        <p:nvSpPr>
          <p:cNvPr id="59" name="TextBox 58"/>
          <p:cNvSpPr txBox="1"/>
          <p:nvPr/>
        </p:nvSpPr>
        <p:spPr>
          <a:xfrm>
            <a:off x="0" y="3962400"/>
            <a:ext cx="449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(2)</a:t>
            </a:r>
            <a:r>
              <a:rPr lang="en-US" dirty="0" smtClean="0"/>
              <a:t>  -4u</a:t>
            </a:r>
            <a:r>
              <a:rPr lang="en-US" baseline="-25000" dirty="0" smtClean="0"/>
              <a:t>2</a:t>
            </a:r>
            <a:r>
              <a:rPr lang="en-US" dirty="0" smtClean="0"/>
              <a:t>+0.375+u</a:t>
            </a:r>
            <a:r>
              <a:rPr lang="en-US" baseline="-25000" dirty="0" smtClean="0"/>
              <a:t>1</a:t>
            </a:r>
            <a:r>
              <a:rPr lang="en-US" dirty="0" smtClean="0"/>
              <a:t>+u</a:t>
            </a:r>
            <a:r>
              <a:rPr lang="en-US" baseline="-25000" dirty="0" smtClean="0"/>
              <a:t>4</a:t>
            </a:r>
            <a:r>
              <a:rPr lang="en-US" dirty="0" smtClean="0"/>
              <a:t> = 3(1)(0.5)</a:t>
            </a:r>
            <a:endParaRPr lang="ar-EG" dirty="0"/>
          </a:p>
        </p:txBody>
      </p:sp>
      <p:sp>
        <p:nvSpPr>
          <p:cNvPr id="60" name="TextBox 59"/>
          <p:cNvSpPr txBox="1"/>
          <p:nvPr/>
        </p:nvSpPr>
        <p:spPr>
          <a:xfrm>
            <a:off x="0" y="4572000"/>
            <a:ext cx="4572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(3)</a:t>
            </a:r>
            <a:r>
              <a:rPr lang="en-US" dirty="0" smtClean="0"/>
              <a:t>  -4u</a:t>
            </a:r>
            <a:r>
              <a:rPr lang="en-US" baseline="-25000" dirty="0" smtClean="0"/>
              <a:t>3</a:t>
            </a:r>
            <a:r>
              <a:rPr lang="en-US" dirty="0" smtClean="0"/>
              <a:t>+u</a:t>
            </a:r>
            <a:r>
              <a:rPr lang="en-US" baseline="-25000" dirty="0" smtClean="0"/>
              <a:t>4</a:t>
            </a:r>
            <a:r>
              <a:rPr lang="en-US" dirty="0" smtClean="0"/>
              <a:t>+u</a:t>
            </a:r>
            <a:r>
              <a:rPr lang="en-US" baseline="-25000" dirty="0" smtClean="0"/>
              <a:t>1</a:t>
            </a:r>
            <a:r>
              <a:rPr lang="en-US" dirty="0" smtClean="0"/>
              <a:t>+u</a:t>
            </a:r>
            <a:r>
              <a:rPr lang="en-US" baseline="-25000" dirty="0" smtClean="0"/>
              <a:t>5</a:t>
            </a:r>
            <a:r>
              <a:rPr lang="en-US" dirty="0" smtClean="0"/>
              <a:t> = 3(0.5)(1)</a:t>
            </a:r>
            <a:endParaRPr lang="ar-EG" dirty="0"/>
          </a:p>
        </p:txBody>
      </p:sp>
      <p:sp>
        <p:nvSpPr>
          <p:cNvPr id="61" name="TextBox 60"/>
          <p:cNvSpPr txBox="1"/>
          <p:nvPr/>
        </p:nvSpPr>
        <p:spPr>
          <a:xfrm>
            <a:off x="152400" y="5105400"/>
            <a:ext cx="441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(4)</a:t>
            </a:r>
            <a:r>
              <a:rPr lang="en-US" dirty="0" smtClean="0"/>
              <a:t>  -4u</a:t>
            </a:r>
            <a:r>
              <a:rPr lang="en-US" baseline="-25000" dirty="0" smtClean="0"/>
              <a:t>4</a:t>
            </a:r>
            <a:r>
              <a:rPr lang="en-US" dirty="0" smtClean="0"/>
              <a:t>+3+u</a:t>
            </a:r>
            <a:r>
              <a:rPr lang="en-US" baseline="-25000" dirty="0" smtClean="0"/>
              <a:t>3</a:t>
            </a:r>
            <a:r>
              <a:rPr lang="en-US" dirty="0" smtClean="0"/>
              <a:t>+u</a:t>
            </a:r>
            <a:r>
              <a:rPr lang="en-US" baseline="-25000" dirty="0" smtClean="0"/>
              <a:t>2</a:t>
            </a:r>
            <a:r>
              <a:rPr lang="en-US" dirty="0" smtClean="0"/>
              <a:t>+u</a:t>
            </a:r>
            <a:r>
              <a:rPr lang="en-US" baseline="-25000" dirty="0" smtClean="0"/>
              <a:t>6</a:t>
            </a:r>
            <a:r>
              <a:rPr lang="en-US" dirty="0" smtClean="0"/>
              <a:t> = 3(1)(1)</a:t>
            </a:r>
            <a:endParaRPr lang="ar-EG" dirty="0"/>
          </a:p>
        </p:txBody>
      </p:sp>
      <p:graphicFrame>
        <p:nvGraphicFramePr>
          <p:cNvPr id="129027" name="Object 3"/>
          <p:cNvGraphicFramePr>
            <a:graphicFrameLocks noChangeAspect="1"/>
          </p:cNvGraphicFramePr>
          <p:nvPr/>
        </p:nvGraphicFramePr>
        <p:xfrm>
          <a:off x="6505045" y="2224430"/>
          <a:ext cx="732476" cy="512022"/>
        </p:xfrm>
        <a:graphic>
          <a:graphicData uri="http://schemas.openxmlformats.org/presentationml/2006/ole">
            <p:oleObj spid="_x0000_s131075" name="Equation" r:id="rId4" imgW="533160" imgH="419040" progId="Equation.3">
              <p:embed/>
            </p:oleObj>
          </a:graphicData>
        </a:graphic>
      </p:graphicFrame>
      <p:sp>
        <p:nvSpPr>
          <p:cNvPr id="63" name="Oval 62"/>
          <p:cNvSpPr/>
          <p:nvPr/>
        </p:nvSpPr>
        <p:spPr>
          <a:xfrm>
            <a:off x="7140855" y="28956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4" name="Oval 63"/>
          <p:cNvSpPr/>
          <p:nvPr/>
        </p:nvSpPr>
        <p:spPr>
          <a:xfrm>
            <a:off x="6324600" y="28956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5" name="TextBox 64"/>
          <p:cNvSpPr txBox="1"/>
          <p:nvPr/>
        </p:nvSpPr>
        <p:spPr>
          <a:xfrm>
            <a:off x="6858000" y="27432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19800" y="27432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7246315" y="2996795"/>
            <a:ext cx="0" cy="762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447740" y="2942540"/>
            <a:ext cx="0" cy="762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077200" y="4419600"/>
            <a:ext cx="1066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u=0.375</a:t>
            </a:r>
            <a:endParaRPr lang="ar-EG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077200" y="35052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u=3</a:t>
            </a:r>
            <a:endParaRPr lang="ar-EG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7" grpId="0"/>
      <p:bldP spid="58" grpId="0"/>
      <p:bldP spid="59" grpId="0"/>
      <p:bldP spid="60" grpId="0"/>
      <p:bldP spid="61" grpId="0"/>
      <p:bldP spid="63" grpId="0" animBg="1"/>
      <p:bldP spid="64" grpId="0" animBg="1"/>
      <p:bldP spid="65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grpSp>
        <p:nvGrpSpPr>
          <p:cNvPr id="2" name="Group 34"/>
          <p:cNvGrpSpPr/>
          <p:nvPr/>
        </p:nvGrpSpPr>
        <p:grpSpPr>
          <a:xfrm>
            <a:off x="5638800" y="2598751"/>
            <a:ext cx="2644937" cy="2600529"/>
            <a:chOff x="6197724" y="3360751"/>
            <a:chExt cx="2644937" cy="2600529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6208645" y="5943600"/>
              <a:ext cx="263401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6215398" y="3360751"/>
              <a:ext cx="0" cy="2590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988609" y="4437280"/>
              <a:ext cx="14527" cy="152400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7808845" y="4495800"/>
              <a:ext cx="0" cy="1427324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8601082" y="4495800"/>
              <a:ext cx="0" cy="142234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199674" y="5226065"/>
              <a:ext cx="2410926" cy="0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197724" y="4481458"/>
              <a:ext cx="2412876" cy="1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5138535" y="5257800"/>
            <a:ext cx="3276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= 0	   0.5           1          1.5</a:t>
            </a:r>
            <a:endParaRPr lang="ar-EG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4489966" y="4196834"/>
            <a:ext cx="1905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0        0.5         1          </a:t>
            </a:r>
            <a:endParaRPr lang="ar-EG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6324600" y="43434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9" name="Oval 38"/>
          <p:cNvSpPr/>
          <p:nvPr/>
        </p:nvSpPr>
        <p:spPr>
          <a:xfrm>
            <a:off x="6340502" y="3609894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0" name="Oval 39"/>
          <p:cNvSpPr/>
          <p:nvPr/>
        </p:nvSpPr>
        <p:spPr>
          <a:xfrm>
            <a:off x="7146898" y="3605253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1" name="Oval 40"/>
          <p:cNvSpPr/>
          <p:nvPr/>
        </p:nvSpPr>
        <p:spPr>
          <a:xfrm>
            <a:off x="7138947" y="43434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2" name="TextBox 41"/>
          <p:cNvSpPr txBox="1"/>
          <p:nvPr/>
        </p:nvSpPr>
        <p:spPr>
          <a:xfrm>
            <a:off x="6834147" y="3352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943600" y="3352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42098" y="4067094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43600" y="41148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Cloud 45"/>
          <p:cNvSpPr/>
          <p:nvPr/>
        </p:nvSpPr>
        <p:spPr>
          <a:xfrm>
            <a:off x="6172200" y="57150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7" name="TextBox 46"/>
          <p:cNvSpPr txBox="1"/>
          <p:nvPr/>
        </p:nvSpPr>
        <p:spPr>
          <a:xfrm>
            <a:off x="6237139" y="57912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Cloud 47"/>
          <p:cNvSpPr/>
          <p:nvPr/>
        </p:nvSpPr>
        <p:spPr>
          <a:xfrm>
            <a:off x="4343400" y="37338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9" name="Cloud 48"/>
          <p:cNvSpPr/>
          <p:nvPr/>
        </p:nvSpPr>
        <p:spPr>
          <a:xfrm>
            <a:off x="8001000" y="3886200"/>
            <a:ext cx="990600" cy="533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0" name="Cloud 49"/>
          <p:cNvSpPr/>
          <p:nvPr/>
        </p:nvSpPr>
        <p:spPr>
          <a:xfrm>
            <a:off x="6309970" y="2064715"/>
            <a:ext cx="1143000" cy="762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1" name="TextBox 50"/>
          <p:cNvSpPr txBox="1"/>
          <p:nvPr/>
        </p:nvSpPr>
        <p:spPr>
          <a:xfrm>
            <a:off x="4424241" y="38100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u=0</a:t>
            </a:r>
            <a:endParaRPr lang="ar-E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077200" y="39624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u=3y</a:t>
            </a:r>
            <a:r>
              <a:rPr lang="en-US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r-EG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9027" name="Object 3"/>
          <p:cNvGraphicFramePr>
            <a:graphicFrameLocks noChangeAspect="1"/>
          </p:cNvGraphicFramePr>
          <p:nvPr/>
        </p:nvGraphicFramePr>
        <p:xfrm>
          <a:off x="6505045" y="2224430"/>
          <a:ext cx="732476" cy="512022"/>
        </p:xfrm>
        <a:graphic>
          <a:graphicData uri="http://schemas.openxmlformats.org/presentationml/2006/ole">
            <p:oleObj spid="_x0000_s130051" name="Equation" r:id="rId3" imgW="533160" imgH="419040" progId="Equation.3">
              <p:embed/>
            </p:oleObj>
          </a:graphicData>
        </a:graphic>
      </p:graphicFrame>
      <p:sp>
        <p:nvSpPr>
          <p:cNvPr id="63" name="Oval 62"/>
          <p:cNvSpPr/>
          <p:nvPr/>
        </p:nvSpPr>
        <p:spPr>
          <a:xfrm>
            <a:off x="7140855" y="28956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4" name="Oval 63"/>
          <p:cNvSpPr/>
          <p:nvPr/>
        </p:nvSpPr>
        <p:spPr>
          <a:xfrm>
            <a:off x="6324600" y="2895600"/>
            <a:ext cx="228600" cy="228600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5" name="TextBox 64"/>
          <p:cNvSpPr txBox="1"/>
          <p:nvPr/>
        </p:nvSpPr>
        <p:spPr>
          <a:xfrm>
            <a:off x="6858000" y="27432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19800" y="2743200"/>
            <a:ext cx="685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ar-EG" baseline="-25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7246315" y="2996795"/>
            <a:ext cx="0" cy="762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447740" y="2942540"/>
            <a:ext cx="0" cy="762000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077200" y="4419600"/>
            <a:ext cx="1066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u=0.375</a:t>
            </a:r>
            <a:endParaRPr lang="ar-EG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077200" y="3505200"/>
            <a:ext cx="914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u=3</a:t>
            </a:r>
            <a:endParaRPr lang="ar-EG" baseline="3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838200" y="838200"/>
          <a:ext cx="1619251" cy="800174"/>
        </p:xfrm>
        <a:graphic>
          <a:graphicData uri="http://schemas.openxmlformats.org/presentationml/2006/ole">
            <p:oleObj spid="_x0000_s130052" name="Equation" r:id="rId4" imgW="672840" imgH="419040" progId="Equation.3">
              <p:embed/>
            </p:oleObj>
          </a:graphicData>
        </a:graphic>
      </p:graphicFrame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381000" y="2057400"/>
          <a:ext cx="4452560" cy="762000"/>
        </p:xfrm>
        <a:graphic>
          <a:graphicData uri="http://schemas.openxmlformats.org/presentationml/2006/ole">
            <p:oleObj spid="_x0000_s130053" name="Equation" r:id="rId5" imgW="1942920" imgH="419040" progId="Equation.3">
              <p:embed/>
            </p:oleObj>
          </a:graphicData>
        </a:graphic>
      </p:graphicFrame>
      <p:graphicFrame>
        <p:nvGraphicFramePr>
          <p:cNvPr id="130055" name="Object 7"/>
          <p:cNvGraphicFramePr>
            <a:graphicFrameLocks noChangeAspect="1"/>
          </p:cNvGraphicFramePr>
          <p:nvPr/>
        </p:nvGraphicFramePr>
        <p:xfrm>
          <a:off x="304800" y="2895600"/>
          <a:ext cx="3962400" cy="852129"/>
        </p:xfrm>
        <a:graphic>
          <a:graphicData uri="http://schemas.openxmlformats.org/presentationml/2006/ole">
            <p:oleObj spid="_x0000_s130055" name="Equation" r:id="rId6" imgW="1841400" imgH="419040" progId="Equation.3">
              <p:embed/>
            </p:oleObj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152400" y="4191000"/>
            <a:ext cx="4800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Then replace for u</a:t>
            </a:r>
            <a:r>
              <a:rPr lang="en-US" baseline="-25000" dirty="0" smtClean="0"/>
              <a:t>5</a:t>
            </a:r>
            <a:r>
              <a:rPr lang="en-US" dirty="0" smtClean="0"/>
              <a:t> and u</a:t>
            </a:r>
            <a:r>
              <a:rPr lang="en-US" baseline="-25000" dirty="0" smtClean="0"/>
              <a:t>6</a:t>
            </a:r>
            <a:endParaRPr lang="en-US" dirty="0" smtClean="0"/>
          </a:p>
          <a:p>
            <a:r>
              <a:rPr lang="en-US" dirty="0" smtClean="0"/>
              <a:t>And put the system in the matrix 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2861</TotalTime>
  <Words>464</Words>
  <Application>Microsoft Office PowerPoint</Application>
  <PresentationFormat>On-screen Show (4:3)</PresentationFormat>
  <Paragraphs>127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Flow</vt:lpstr>
      <vt:lpstr>Equation</vt:lpstr>
      <vt:lpstr>Microsoft Equation 3.0</vt:lpstr>
      <vt:lpstr>Finite Deference Method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Integration</dc:title>
  <dc:creator>Fadhelah</dc:creator>
  <cp:lastModifiedBy>sams</cp:lastModifiedBy>
  <cp:revision>523</cp:revision>
  <dcterms:created xsi:type="dcterms:W3CDTF">2002-11-14T22:58:36Z</dcterms:created>
  <dcterms:modified xsi:type="dcterms:W3CDTF">2015-01-05T07:46:35Z</dcterms:modified>
</cp:coreProperties>
</file>