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1"/>
  </p:sldMasterIdLst>
  <p:notesMasterIdLst>
    <p:notesMasterId r:id="rId25"/>
  </p:notesMasterIdLst>
  <p:handoutMasterIdLst>
    <p:handoutMasterId r:id="rId26"/>
  </p:handoutMasterIdLst>
  <p:sldIdLst>
    <p:sldId id="352" r:id="rId2"/>
    <p:sldId id="368" r:id="rId3"/>
    <p:sldId id="403" r:id="rId4"/>
    <p:sldId id="404" r:id="rId5"/>
    <p:sldId id="405" r:id="rId6"/>
    <p:sldId id="406" r:id="rId7"/>
    <p:sldId id="407" r:id="rId8"/>
    <p:sldId id="408" r:id="rId9"/>
    <p:sldId id="293" r:id="rId10"/>
    <p:sldId id="370" r:id="rId11"/>
    <p:sldId id="371" r:id="rId12"/>
    <p:sldId id="372" r:id="rId13"/>
    <p:sldId id="373" r:id="rId14"/>
    <p:sldId id="435" r:id="rId15"/>
    <p:sldId id="432" r:id="rId16"/>
    <p:sldId id="433" r:id="rId17"/>
    <p:sldId id="434" r:id="rId18"/>
    <p:sldId id="424" r:id="rId19"/>
    <p:sldId id="425" r:id="rId20"/>
    <p:sldId id="415" r:id="rId21"/>
    <p:sldId id="419" r:id="rId22"/>
    <p:sldId id="431" r:id="rId23"/>
    <p:sldId id="400" r:id="rId24"/>
  </p:sldIdLst>
  <p:sldSz cx="9144000" cy="6858000" type="screen4x3"/>
  <p:notesSz cx="67691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800080"/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40" autoAdjust="0"/>
  </p:normalViewPr>
  <p:slideViewPr>
    <p:cSldViewPr>
      <p:cViewPr>
        <p:scale>
          <a:sx n="80" d="100"/>
          <a:sy n="80" d="100"/>
        </p:scale>
        <p:origin x="-130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578" y="-84"/>
      </p:cViewPr>
      <p:guideLst>
        <p:guide orient="horz" pos="3120"/>
        <p:guide pos="213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DAA808-3C36-433A-BDCF-9244C33742E6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1AC9C87-50AE-4EC6-BBA2-6D77E4581CCA}">
      <dgm:prSet phldrT="[Text]" custT="1"/>
      <dgm:spPr>
        <a:solidFill>
          <a:srgbClr val="800080"/>
        </a:solidFill>
      </dgm:spPr>
      <dgm:t>
        <a:bodyPr/>
        <a:lstStyle/>
        <a:p>
          <a:r>
            <a:rPr lang="en-US" sz="2400" b="1" dirty="0"/>
            <a:t>ODE</a:t>
          </a:r>
          <a:endParaRPr lang="en-US" sz="1400" b="1" dirty="0"/>
        </a:p>
      </dgm:t>
    </dgm:pt>
    <dgm:pt modelId="{651C9BB1-F4F9-4A8D-BAE5-136C9BA26AE6}" type="parTrans" cxnId="{4399E2AF-6610-4347-B63A-256894DF1B67}">
      <dgm:prSet/>
      <dgm:spPr/>
      <dgm:t>
        <a:bodyPr/>
        <a:lstStyle/>
        <a:p>
          <a:endParaRPr lang="en-US"/>
        </a:p>
      </dgm:t>
    </dgm:pt>
    <dgm:pt modelId="{97F01D58-9D8F-4BDC-BDFB-2CF334699212}" type="sibTrans" cxnId="{4399E2AF-6610-4347-B63A-256894DF1B67}">
      <dgm:prSet/>
      <dgm:spPr/>
      <dgm:t>
        <a:bodyPr/>
        <a:lstStyle/>
        <a:p>
          <a:endParaRPr lang="en-US"/>
        </a:p>
      </dgm:t>
    </dgm:pt>
    <dgm:pt modelId="{60033768-29A3-4AD3-8EF0-B93A64D28329}">
      <dgm:prSet phldrT="[Text]" custT="1"/>
      <dgm:spPr>
        <a:solidFill>
          <a:srgbClr val="800080"/>
        </a:solidFill>
      </dgm:spPr>
      <dgm:t>
        <a:bodyPr/>
        <a:lstStyle/>
        <a:p>
          <a:r>
            <a:rPr lang="en-US" sz="1600" dirty="0"/>
            <a:t>Initial Value Problems</a:t>
          </a:r>
        </a:p>
        <a:p>
          <a:r>
            <a:rPr lang="en-US" sz="2800" b="1" dirty="0"/>
            <a:t>IVP</a:t>
          </a:r>
        </a:p>
      </dgm:t>
    </dgm:pt>
    <dgm:pt modelId="{5DBABD66-0019-4592-85AA-A2B1B43BC70D}" type="parTrans" cxnId="{B582192F-0E90-4A97-AF22-AAEE8B50FEF5}">
      <dgm:prSet/>
      <dgm:spPr/>
      <dgm:t>
        <a:bodyPr/>
        <a:lstStyle/>
        <a:p>
          <a:endParaRPr lang="en-US"/>
        </a:p>
      </dgm:t>
    </dgm:pt>
    <dgm:pt modelId="{3A2D38A6-30A6-4BCF-9FB4-69D6B8994C91}" type="sibTrans" cxnId="{B582192F-0E90-4A97-AF22-AAEE8B50FEF5}">
      <dgm:prSet/>
      <dgm:spPr/>
      <dgm:t>
        <a:bodyPr/>
        <a:lstStyle/>
        <a:p>
          <a:endParaRPr lang="en-US"/>
        </a:p>
      </dgm:t>
    </dgm:pt>
    <dgm:pt modelId="{28570CF7-84E0-4E6A-A311-C1676BEF0317}">
      <dgm:prSet phldrT="[Text]" custT="1"/>
      <dgm:spPr>
        <a:solidFill>
          <a:srgbClr val="800080"/>
        </a:solidFill>
      </dgm:spPr>
      <dgm:t>
        <a:bodyPr/>
        <a:lstStyle/>
        <a:p>
          <a:r>
            <a:rPr lang="en-US" sz="1600" dirty="0"/>
            <a:t>Boundary Value Problems</a:t>
          </a:r>
        </a:p>
        <a:p>
          <a:r>
            <a:rPr lang="en-US" sz="3600" b="1" dirty="0"/>
            <a:t>BVP</a:t>
          </a:r>
        </a:p>
      </dgm:t>
    </dgm:pt>
    <dgm:pt modelId="{AD4A0E0A-62DB-4ED4-8AD0-3028188108F9}" type="parTrans" cxnId="{5CC28E30-0F33-45DD-918A-C0DF51673B1F}">
      <dgm:prSet/>
      <dgm:spPr/>
      <dgm:t>
        <a:bodyPr/>
        <a:lstStyle/>
        <a:p>
          <a:endParaRPr lang="en-US"/>
        </a:p>
      </dgm:t>
    </dgm:pt>
    <dgm:pt modelId="{6410F313-B883-416B-BDFF-FD69C6477BDC}" type="sibTrans" cxnId="{5CC28E30-0F33-45DD-918A-C0DF51673B1F}">
      <dgm:prSet/>
      <dgm:spPr/>
      <dgm:t>
        <a:bodyPr/>
        <a:lstStyle/>
        <a:p>
          <a:endParaRPr lang="en-US"/>
        </a:p>
      </dgm:t>
    </dgm:pt>
    <dgm:pt modelId="{78E70CD6-3D72-429C-A82C-B4E4A896D821}" type="pres">
      <dgm:prSet presAssocID="{C9DAA808-3C36-433A-BDCF-9244C33742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4146F9B-651A-4A54-9B94-09BC132F16DD}" type="pres">
      <dgm:prSet presAssocID="{A1AC9C87-50AE-4EC6-BBA2-6D77E4581CC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595657B-A051-498D-9141-54918EB8DF00}" type="pres">
      <dgm:prSet presAssocID="{A1AC9C87-50AE-4EC6-BBA2-6D77E4581CCA}" presName="rootComposite1" presStyleCnt="0"/>
      <dgm:spPr/>
      <dgm:t>
        <a:bodyPr/>
        <a:lstStyle/>
        <a:p>
          <a:endParaRPr lang="en-US"/>
        </a:p>
      </dgm:t>
    </dgm:pt>
    <dgm:pt modelId="{97563208-14C8-47DA-A47A-5B2437090304}" type="pres">
      <dgm:prSet presAssocID="{A1AC9C87-50AE-4EC6-BBA2-6D77E4581C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2F6EED-B0D0-4904-A985-92D2561F3999}" type="pres">
      <dgm:prSet presAssocID="{A1AC9C87-50AE-4EC6-BBA2-6D77E4581C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9CA1A36-23D9-4E3C-B2C1-3AB43AA7737F}" type="pres">
      <dgm:prSet presAssocID="{A1AC9C87-50AE-4EC6-BBA2-6D77E4581CCA}" presName="hierChild2" presStyleCnt="0"/>
      <dgm:spPr/>
      <dgm:t>
        <a:bodyPr/>
        <a:lstStyle/>
        <a:p>
          <a:endParaRPr lang="en-US"/>
        </a:p>
      </dgm:t>
    </dgm:pt>
    <dgm:pt modelId="{34F1C8DB-7C97-4D0A-8484-76BB7F410249}" type="pres">
      <dgm:prSet presAssocID="{5DBABD66-0019-4592-85AA-A2B1B43BC70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7259BD0C-7405-4FD9-AC6A-47E24888074B}" type="pres">
      <dgm:prSet presAssocID="{60033768-29A3-4AD3-8EF0-B93A64D2832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4C972D8-C833-4FEB-8AB3-552D488CF9A5}" type="pres">
      <dgm:prSet presAssocID="{60033768-29A3-4AD3-8EF0-B93A64D28329}" presName="rootComposite" presStyleCnt="0"/>
      <dgm:spPr/>
      <dgm:t>
        <a:bodyPr/>
        <a:lstStyle/>
        <a:p>
          <a:endParaRPr lang="en-US"/>
        </a:p>
      </dgm:t>
    </dgm:pt>
    <dgm:pt modelId="{ED419C8E-CE95-4A26-9C4A-9E8ECA95E4BA}" type="pres">
      <dgm:prSet presAssocID="{60033768-29A3-4AD3-8EF0-B93A64D2832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507185-8699-4047-9A24-DD7831A6B2B6}" type="pres">
      <dgm:prSet presAssocID="{60033768-29A3-4AD3-8EF0-B93A64D28329}" presName="rootConnector" presStyleLbl="node2" presStyleIdx="0" presStyleCnt="2"/>
      <dgm:spPr/>
      <dgm:t>
        <a:bodyPr/>
        <a:lstStyle/>
        <a:p>
          <a:endParaRPr lang="en-US"/>
        </a:p>
      </dgm:t>
    </dgm:pt>
    <dgm:pt modelId="{8E49545A-C31A-489D-B6EE-5BD39694E741}" type="pres">
      <dgm:prSet presAssocID="{60033768-29A3-4AD3-8EF0-B93A64D28329}" presName="hierChild4" presStyleCnt="0"/>
      <dgm:spPr/>
      <dgm:t>
        <a:bodyPr/>
        <a:lstStyle/>
        <a:p>
          <a:endParaRPr lang="en-US"/>
        </a:p>
      </dgm:t>
    </dgm:pt>
    <dgm:pt modelId="{45638CBD-67B4-4095-8B50-A4F9ADD5141B}" type="pres">
      <dgm:prSet presAssocID="{60033768-29A3-4AD3-8EF0-B93A64D28329}" presName="hierChild5" presStyleCnt="0"/>
      <dgm:spPr/>
      <dgm:t>
        <a:bodyPr/>
        <a:lstStyle/>
        <a:p>
          <a:endParaRPr lang="en-US"/>
        </a:p>
      </dgm:t>
    </dgm:pt>
    <dgm:pt modelId="{B03DA3D3-7815-40A8-8F43-BBCE2AC40697}" type="pres">
      <dgm:prSet presAssocID="{AD4A0E0A-62DB-4ED4-8AD0-3028188108F9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0EA8295-D0A4-49A5-BE39-6BE479A1B347}" type="pres">
      <dgm:prSet presAssocID="{28570CF7-84E0-4E6A-A311-C1676BEF031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194585F-7B81-4001-894E-ED274FA21D35}" type="pres">
      <dgm:prSet presAssocID="{28570CF7-84E0-4E6A-A311-C1676BEF0317}" presName="rootComposite" presStyleCnt="0"/>
      <dgm:spPr/>
      <dgm:t>
        <a:bodyPr/>
        <a:lstStyle/>
        <a:p>
          <a:endParaRPr lang="en-US"/>
        </a:p>
      </dgm:t>
    </dgm:pt>
    <dgm:pt modelId="{7451B35E-22F5-47D4-B71E-6EED8305C389}" type="pres">
      <dgm:prSet presAssocID="{28570CF7-84E0-4E6A-A311-C1676BEF031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98EEBA-A9C0-4C2D-A307-B783A1D40ACB}" type="pres">
      <dgm:prSet presAssocID="{28570CF7-84E0-4E6A-A311-C1676BEF0317}" presName="rootConnector" presStyleLbl="node2" presStyleIdx="1" presStyleCnt="2"/>
      <dgm:spPr/>
      <dgm:t>
        <a:bodyPr/>
        <a:lstStyle/>
        <a:p>
          <a:endParaRPr lang="en-US"/>
        </a:p>
      </dgm:t>
    </dgm:pt>
    <dgm:pt modelId="{856EA718-69EE-4229-B727-AAE2AB599875}" type="pres">
      <dgm:prSet presAssocID="{28570CF7-84E0-4E6A-A311-C1676BEF0317}" presName="hierChild4" presStyleCnt="0"/>
      <dgm:spPr/>
      <dgm:t>
        <a:bodyPr/>
        <a:lstStyle/>
        <a:p>
          <a:endParaRPr lang="en-US"/>
        </a:p>
      </dgm:t>
    </dgm:pt>
    <dgm:pt modelId="{1BAD504A-83F1-420A-9D14-F43352881F2A}" type="pres">
      <dgm:prSet presAssocID="{28570CF7-84E0-4E6A-A311-C1676BEF0317}" presName="hierChild5" presStyleCnt="0"/>
      <dgm:spPr/>
      <dgm:t>
        <a:bodyPr/>
        <a:lstStyle/>
        <a:p>
          <a:endParaRPr lang="en-US"/>
        </a:p>
      </dgm:t>
    </dgm:pt>
    <dgm:pt modelId="{7C45FFCE-4F84-4E62-9874-BCF17D39826A}" type="pres">
      <dgm:prSet presAssocID="{A1AC9C87-50AE-4EC6-BBA2-6D77E4581CCA}" presName="hierChild3" presStyleCnt="0"/>
      <dgm:spPr/>
      <dgm:t>
        <a:bodyPr/>
        <a:lstStyle/>
        <a:p>
          <a:endParaRPr lang="en-US"/>
        </a:p>
      </dgm:t>
    </dgm:pt>
  </dgm:ptLst>
  <dgm:cxnLst>
    <dgm:cxn modelId="{89C43F0B-079D-4EAE-8874-C15689B0FF70}" type="presOf" srcId="{5DBABD66-0019-4592-85AA-A2B1B43BC70D}" destId="{34F1C8DB-7C97-4D0A-8484-76BB7F410249}" srcOrd="0" destOrd="0" presId="urn:microsoft.com/office/officeart/2005/8/layout/orgChart1"/>
    <dgm:cxn modelId="{D10E4C25-61E6-4C63-8D8C-03AE110988F3}" type="presOf" srcId="{28570CF7-84E0-4E6A-A311-C1676BEF0317}" destId="{E198EEBA-A9C0-4C2D-A307-B783A1D40ACB}" srcOrd="1" destOrd="0" presId="urn:microsoft.com/office/officeart/2005/8/layout/orgChart1"/>
    <dgm:cxn modelId="{602D278D-C0DB-43D3-9AA0-3FBADFAE3B43}" type="presOf" srcId="{C9DAA808-3C36-433A-BDCF-9244C33742E6}" destId="{78E70CD6-3D72-429C-A82C-B4E4A896D821}" srcOrd="0" destOrd="0" presId="urn:microsoft.com/office/officeart/2005/8/layout/orgChart1"/>
    <dgm:cxn modelId="{B34E3D86-D05E-445F-87B3-049454EE76F9}" type="presOf" srcId="{60033768-29A3-4AD3-8EF0-B93A64D28329}" destId="{CD507185-8699-4047-9A24-DD7831A6B2B6}" srcOrd="1" destOrd="0" presId="urn:microsoft.com/office/officeart/2005/8/layout/orgChart1"/>
    <dgm:cxn modelId="{CA6683C4-FDFF-4B05-873F-B3BE99953909}" type="presOf" srcId="{28570CF7-84E0-4E6A-A311-C1676BEF0317}" destId="{7451B35E-22F5-47D4-B71E-6EED8305C389}" srcOrd="0" destOrd="0" presId="urn:microsoft.com/office/officeart/2005/8/layout/orgChart1"/>
    <dgm:cxn modelId="{2A9FED65-D78F-4BED-832A-F89996E9CDE9}" type="presOf" srcId="{60033768-29A3-4AD3-8EF0-B93A64D28329}" destId="{ED419C8E-CE95-4A26-9C4A-9E8ECA95E4BA}" srcOrd="0" destOrd="0" presId="urn:microsoft.com/office/officeart/2005/8/layout/orgChart1"/>
    <dgm:cxn modelId="{1E963E73-DE0B-4109-BB7D-DB8449309346}" type="presOf" srcId="{AD4A0E0A-62DB-4ED4-8AD0-3028188108F9}" destId="{B03DA3D3-7815-40A8-8F43-BBCE2AC40697}" srcOrd="0" destOrd="0" presId="urn:microsoft.com/office/officeart/2005/8/layout/orgChart1"/>
    <dgm:cxn modelId="{2B2F240C-2220-4518-AF1F-46A50B27EE3E}" type="presOf" srcId="{A1AC9C87-50AE-4EC6-BBA2-6D77E4581CCA}" destId="{002F6EED-B0D0-4904-A985-92D2561F3999}" srcOrd="1" destOrd="0" presId="urn:microsoft.com/office/officeart/2005/8/layout/orgChart1"/>
    <dgm:cxn modelId="{4399E2AF-6610-4347-B63A-256894DF1B67}" srcId="{C9DAA808-3C36-433A-BDCF-9244C33742E6}" destId="{A1AC9C87-50AE-4EC6-BBA2-6D77E4581CCA}" srcOrd="0" destOrd="0" parTransId="{651C9BB1-F4F9-4A8D-BAE5-136C9BA26AE6}" sibTransId="{97F01D58-9D8F-4BDC-BDFB-2CF334699212}"/>
    <dgm:cxn modelId="{6D0AE4B2-167C-4847-8BDA-6E1F8CAF10F4}" type="presOf" srcId="{A1AC9C87-50AE-4EC6-BBA2-6D77E4581CCA}" destId="{97563208-14C8-47DA-A47A-5B2437090304}" srcOrd="0" destOrd="0" presId="urn:microsoft.com/office/officeart/2005/8/layout/orgChart1"/>
    <dgm:cxn modelId="{5CC28E30-0F33-45DD-918A-C0DF51673B1F}" srcId="{A1AC9C87-50AE-4EC6-BBA2-6D77E4581CCA}" destId="{28570CF7-84E0-4E6A-A311-C1676BEF0317}" srcOrd="1" destOrd="0" parTransId="{AD4A0E0A-62DB-4ED4-8AD0-3028188108F9}" sibTransId="{6410F313-B883-416B-BDFF-FD69C6477BDC}"/>
    <dgm:cxn modelId="{B582192F-0E90-4A97-AF22-AAEE8B50FEF5}" srcId="{A1AC9C87-50AE-4EC6-BBA2-6D77E4581CCA}" destId="{60033768-29A3-4AD3-8EF0-B93A64D28329}" srcOrd="0" destOrd="0" parTransId="{5DBABD66-0019-4592-85AA-A2B1B43BC70D}" sibTransId="{3A2D38A6-30A6-4BCF-9FB4-69D6B8994C91}"/>
    <dgm:cxn modelId="{F8CB1F0C-0653-47EF-BEEC-F45312000F77}" type="presParOf" srcId="{78E70CD6-3D72-429C-A82C-B4E4A896D821}" destId="{A4146F9B-651A-4A54-9B94-09BC132F16DD}" srcOrd="0" destOrd="0" presId="urn:microsoft.com/office/officeart/2005/8/layout/orgChart1"/>
    <dgm:cxn modelId="{A119E449-F907-4277-B7A8-89620381EA56}" type="presParOf" srcId="{A4146F9B-651A-4A54-9B94-09BC132F16DD}" destId="{5595657B-A051-498D-9141-54918EB8DF00}" srcOrd="0" destOrd="0" presId="urn:microsoft.com/office/officeart/2005/8/layout/orgChart1"/>
    <dgm:cxn modelId="{A9080C38-7305-45DD-8D9E-9B947B46689F}" type="presParOf" srcId="{5595657B-A051-498D-9141-54918EB8DF00}" destId="{97563208-14C8-47DA-A47A-5B2437090304}" srcOrd="0" destOrd="0" presId="urn:microsoft.com/office/officeart/2005/8/layout/orgChart1"/>
    <dgm:cxn modelId="{961882AF-4596-4151-86CB-4E469171B326}" type="presParOf" srcId="{5595657B-A051-498D-9141-54918EB8DF00}" destId="{002F6EED-B0D0-4904-A985-92D2561F3999}" srcOrd="1" destOrd="0" presId="urn:microsoft.com/office/officeart/2005/8/layout/orgChart1"/>
    <dgm:cxn modelId="{C85CB8A9-12F1-4587-99E4-93EB49661638}" type="presParOf" srcId="{A4146F9B-651A-4A54-9B94-09BC132F16DD}" destId="{79CA1A36-23D9-4E3C-B2C1-3AB43AA7737F}" srcOrd="1" destOrd="0" presId="urn:microsoft.com/office/officeart/2005/8/layout/orgChart1"/>
    <dgm:cxn modelId="{EB7B7D1C-1062-4A2D-BFF3-30A7229699FD}" type="presParOf" srcId="{79CA1A36-23D9-4E3C-B2C1-3AB43AA7737F}" destId="{34F1C8DB-7C97-4D0A-8484-76BB7F410249}" srcOrd="0" destOrd="0" presId="urn:microsoft.com/office/officeart/2005/8/layout/orgChart1"/>
    <dgm:cxn modelId="{5CB17C03-0EBC-4BF9-8F17-D663235CD3A2}" type="presParOf" srcId="{79CA1A36-23D9-4E3C-B2C1-3AB43AA7737F}" destId="{7259BD0C-7405-4FD9-AC6A-47E24888074B}" srcOrd="1" destOrd="0" presId="urn:microsoft.com/office/officeart/2005/8/layout/orgChart1"/>
    <dgm:cxn modelId="{7C3E3DD8-2CDC-493A-AA53-C0889C97717A}" type="presParOf" srcId="{7259BD0C-7405-4FD9-AC6A-47E24888074B}" destId="{B4C972D8-C833-4FEB-8AB3-552D488CF9A5}" srcOrd="0" destOrd="0" presId="urn:microsoft.com/office/officeart/2005/8/layout/orgChart1"/>
    <dgm:cxn modelId="{B7958BB6-84B8-4612-A86C-032AD08DCC8A}" type="presParOf" srcId="{B4C972D8-C833-4FEB-8AB3-552D488CF9A5}" destId="{ED419C8E-CE95-4A26-9C4A-9E8ECA95E4BA}" srcOrd="0" destOrd="0" presId="urn:microsoft.com/office/officeart/2005/8/layout/orgChart1"/>
    <dgm:cxn modelId="{2CCDB51D-BBF8-4BDB-AC31-DAFCE0CE4F9D}" type="presParOf" srcId="{B4C972D8-C833-4FEB-8AB3-552D488CF9A5}" destId="{CD507185-8699-4047-9A24-DD7831A6B2B6}" srcOrd="1" destOrd="0" presId="urn:microsoft.com/office/officeart/2005/8/layout/orgChart1"/>
    <dgm:cxn modelId="{97D767AD-52E6-431E-B5ED-B01AAE822B09}" type="presParOf" srcId="{7259BD0C-7405-4FD9-AC6A-47E24888074B}" destId="{8E49545A-C31A-489D-B6EE-5BD39694E741}" srcOrd="1" destOrd="0" presId="urn:microsoft.com/office/officeart/2005/8/layout/orgChart1"/>
    <dgm:cxn modelId="{B9C6A67F-8FD2-477C-AFE0-C46EA520212D}" type="presParOf" srcId="{7259BD0C-7405-4FD9-AC6A-47E24888074B}" destId="{45638CBD-67B4-4095-8B50-A4F9ADD5141B}" srcOrd="2" destOrd="0" presId="urn:microsoft.com/office/officeart/2005/8/layout/orgChart1"/>
    <dgm:cxn modelId="{CE40BC98-8A43-4A8C-B0F1-B79CF6F5BD99}" type="presParOf" srcId="{79CA1A36-23D9-4E3C-B2C1-3AB43AA7737F}" destId="{B03DA3D3-7815-40A8-8F43-BBCE2AC40697}" srcOrd="2" destOrd="0" presId="urn:microsoft.com/office/officeart/2005/8/layout/orgChart1"/>
    <dgm:cxn modelId="{31AF2A68-D45F-4EAD-BC37-C5B1A95CE773}" type="presParOf" srcId="{79CA1A36-23D9-4E3C-B2C1-3AB43AA7737F}" destId="{A0EA8295-D0A4-49A5-BE39-6BE479A1B347}" srcOrd="3" destOrd="0" presId="urn:microsoft.com/office/officeart/2005/8/layout/orgChart1"/>
    <dgm:cxn modelId="{45240330-2876-4C4A-99E1-D1940FD77DA7}" type="presParOf" srcId="{A0EA8295-D0A4-49A5-BE39-6BE479A1B347}" destId="{E194585F-7B81-4001-894E-ED274FA21D35}" srcOrd="0" destOrd="0" presId="urn:microsoft.com/office/officeart/2005/8/layout/orgChart1"/>
    <dgm:cxn modelId="{B12BD09D-7B52-402C-8E0B-B006A34595A8}" type="presParOf" srcId="{E194585F-7B81-4001-894E-ED274FA21D35}" destId="{7451B35E-22F5-47D4-B71E-6EED8305C389}" srcOrd="0" destOrd="0" presId="urn:microsoft.com/office/officeart/2005/8/layout/orgChart1"/>
    <dgm:cxn modelId="{F3CA1ECC-17A1-40B1-B4DB-DE8D66CB7750}" type="presParOf" srcId="{E194585F-7B81-4001-894E-ED274FA21D35}" destId="{E198EEBA-A9C0-4C2D-A307-B783A1D40ACB}" srcOrd="1" destOrd="0" presId="urn:microsoft.com/office/officeart/2005/8/layout/orgChart1"/>
    <dgm:cxn modelId="{EA8AFD73-7D39-48D0-9B91-CEBDC2C88351}" type="presParOf" srcId="{A0EA8295-D0A4-49A5-BE39-6BE479A1B347}" destId="{856EA718-69EE-4229-B727-AAE2AB599875}" srcOrd="1" destOrd="0" presId="urn:microsoft.com/office/officeart/2005/8/layout/orgChart1"/>
    <dgm:cxn modelId="{2EFDC15A-0730-4486-B21C-098CECB3F299}" type="presParOf" srcId="{A0EA8295-D0A4-49A5-BE39-6BE479A1B347}" destId="{1BAD504A-83F1-420A-9D14-F43352881F2A}" srcOrd="2" destOrd="0" presId="urn:microsoft.com/office/officeart/2005/8/layout/orgChart1"/>
    <dgm:cxn modelId="{C5F973FF-4DC0-47C0-8A3D-8645629F3DBA}" type="presParOf" srcId="{A4146F9B-651A-4A54-9B94-09BC132F16DD}" destId="{7C45FFCE-4F84-4E62-9874-BCF17D39826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3DA3D3-7815-40A8-8F43-BBCE2AC40697}">
      <dsp:nvSpPr>
        <dsp:cNvPr id="0" name=""/>
        <dsp:cNvSpPr/>
      </dsp:nvSpPr>
      <dsp:spPr>
        <a:xfrm>
          <a:off x="2247900" y="1120001"/>
          <a:ext cx="1230157" cy="426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498"/>
              </a:lnTo>
              <a:lnTo>
                <a:pt x="1230157" y="213498"/>
              </a:lnTo>
              <a:lnTo>
                <a:pt x="1230157" y="42699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1C8DB-7C97-4D0A-8484-76BB7F410249}">
      <dsp:nvSpPr>
        <dsp:cNvPr id="0" name=""/>
        <dsp:cNvSpPr/>
      </dsp:nvSpPr>
      <dsp:spPr>
        <a:xfrm>
          <a:off x="1017742" y="1120001"/>
          <a:ext cx="1230157" cy="426996"/>
        </a:xfrm>
        <a:custGeom>
          <a:avLst/>
          <a:gdLst/>
          <a:ahLst/>
          <a:cxnLst/>
          <a:rect l="0" t="0" r="0" b="0"/>
          <a:pathLst>
            <a:path>
              <a:moveTo>
                <a:pt x="1230157" y="0"/>
              </a:moveTo>
              <a:lnTo>
                <a:pt x="1230157" y="213498"/>
              </a:lnTo>
              <a:lnTo>
                <a:pt x="0" y="213498"/>
              </a:lnTo>
              <a:lnTo>
                <a:pt x="0" y="42699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63208-14C8-47DA-A47A-5B2437090304}">
      <dsp:nvSpPr>
        <dsp:cNvPr id="0" name=""/>
        <dsp:cNvSpPr/>
      </dsp:nvSpPr>
      <dsp:spPr>
        <a:xfrm>
          <a:off x="1231241" y="103342"/>
          <a:ext cx="2033317" cy="1016658"/>
        </a:xfrm>
        <a:prstGeom prst="rect">
          <a:avLst/>
        </a:prstGeom>
        <a:solidFill>
          <a:srgbClr val="80008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ODE</a:t>
          </a:r>
          <a:endParaRPr lang="en-US" sz="1400" b="1" kern="1200" dirty="0"/>
        </a:p>
      </dsp:txBody>
      <dsp:txXfrm>
        <a:off x="1231241" y="103342"/>
        <a:ext cx="2033317" cy="1016658"/>
      </dsp:txXfrm>
    </dsp:sp>
    <dsp:sp modelId="{ED419C8E-CE95-4A26-9C4A-9E8ECA95E4BA}">
      <dsp:nvSpPr>
        <dsp:cNvPr id="0" name=""/>
        <dsp:cNvSpPr/>
      </dsp:nvSpPr>
      <dsp:spPr>
        <a:xfrm>
          <a:off x="1083" y="1546997"/>
          <a:ext cx="2033317" cy="1016658"/>
        </a:xfrm>
        <a:prstGeom prst="rect">
          <a:avLst/>
        </a:prstGeom>
        <a:solidFill>
          <a:srgbClr val="800080"/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Initial Value Problems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IVP</a:t>
          </a:r>
        </a:p>
      </dsp:txBody>
      <dsp:txXfrm>
        <a:off x="1083" y="1546997"/>
        <a:ext cx="2033317" cy="1016658"/>
      </dsp:txXfrm>
    </dsp:sp>
    <dsp:sp modelId="{7451B35E-22F5-47D4-B71E-6EED8305C389}">
      <dsp:nvSpPr>
        <dsp:cNvPr id="0" name=""/>
        <dsp:cNvSpPr/>
      </dsp:nvSpPr>
      <dsp:spPr>
        <a:xfrm>
          <a:off x="2461398" y="1546997"/>
          <a:ext cx="2033317" cy="1016658"/>
        </a:xfrm>
        <a:prstGeom prst="rect">
          <a:avLst/>
        </a:prstGeom>
        <a:solidFill>
          <a:srgbClr val="800080"/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Boundary Value Problems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/>
            <a:t>BVP</a:t>
          </a:r>
        </a:p>
      </dsp:txBody>
      <dsp:txXfrm>
        <a:off x="2461398" y="1546997"/>
        <a:ext cx="2033317" cy="1016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3.wmf"/><Relationship Id="rId1" Type="http://schemas.openxmlformats.org/officeDocument/2006/relationships/image" Target="../media/image65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01DEFA-6B77-4538-9F22-025A93BCD1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05350"/>
            <a:ext cx="54165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4837DE-BF40-4F8E-A1D6-2F9A395F49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527BB-163A-4B41-B982-D8748DFE866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1C7666-1F08-4E31-ABE2-91F9B9DF68F9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765CA-5A99-4040-8C91-79B13CB610E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SE301_Topic 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Al-Amer2005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AF2A7-0AA8-4AFF-8C88-73AABA647A9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45E1C-5E1E-415B-ABE4-747AD2194A29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36945-319B-45B6-B33F-F72AAC13B8C2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8677E8-0160-4E73-9AF3-CFD9E0EED3A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ED1AF-6E28-4FD0-B1D9-96304F312922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E209B-7D12-45B9-AEFE-857CACAABDB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C017D9-CCE0-4C2A-B6D8-643970CF1A9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C5EDACF-9BA0-4751-86E3-6BB79E63DB2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4E25543-2087-4B28-8540-C73FA298D2F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</p:sldLayoutIdLst>
  <p:hf hdr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2127250"/>
          </a:xfrm>
        </p:spPr>
        <p:txBody>
          <a:bodyPr>
            <a:normAutofit fontScale="90000"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800080"/>
                </a:solidFill>
              </a:rPr>
              <a:t>Finite Deference Method</a:t>
            </a:r>
            <a:r>
              <a:rPr lang="en-US" sz="5400" dirty="0">
                <a:solidFill>
                  <a:srgbClr val="800080"/>
                </a:solidFill>
              </a:rPr>
              <a:t/>
            </a:r>
            <a:br>
              <a:rPr lang="en-US" sz="5400" dirty="0">
                <a:solidFill>
                  <a:srgbClr val="800080"/>
                </a:solidFill>
              </a:rPr>
            </a:br>
            <a:r>
              <a:rPr lang="en-US" sz="4700" dirty="0">
                <a:solidFill>
                  <a:srgbClr val="FF0000"/>
                </a:solidFill>
              </a:rPr>
              <a:t/>
            </a:r>
            <a:br>
              <a:rPr lang="en-US" sz="4700" dirty="0">
                <a:solidFill>
                  <a:srgbClr val="FF0000"/>
                </a:solidFill>
              </a:rPr>
            </a:br>
            <a:endParaRPr lang="en-US" sz="5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133600"/>
            <a:ext cx="7772400" cy="1371600"/>
          </a:xfrm>
        </p:spPr>
        <p:txBody>
          <a:bodyPr>
            <a:noAutofit/>
          </a:bodyPr>
          <a:lstStyle/>
          <a:p>
            <a:pPr algn="ctr" rtl="0" eaLnBrk="1" hangingPunct="1"/>
            <a:r>
              <a:rPr lang="en-US" sz="4000" dirty="0" smtClean="0">
                <a:solidFill>
                  <a:srgbClr val="C00000"/>
                </a:solidFill>
              </a:rPr>
              <a:t>by</a:t>
            </a:r>
          </a:p>
          <a:p>
            <a:pPr algn="ctr" rtl="0" eaLnBrk="1" hangingPunct="1"/>
            <a:r>
              <a:rPr lang="en-US" sz="3200" b="1" dirty="0" smtClean="0">
                <a:solidFill>
                  <a:srgbClr val="C00000"/>
                </a:solidFill>
              </a:rPr>
              <a:t>Dr. </a:t>
            </a:r>
            <a:r>
              <a:rPr lang="en-US" sz="3200" b="1" dirty="0" err="1" smtClean="0">
                <a:solidFill>
                  <a:srgbClr val="C00000"/>
                </a:solidFill>
              </a:rPr>
              <a:t>Samah</a:t>
            </a:r>
            <a:r>
              <a:rPr lang="ar-EG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 Mohamed </a:t>
            </a:r>
            <a:r>
              <a:rPr lang="en-US" sz="3200" b="1" dirty="0" err="1" smtClean="0">
                <a:solidFill>
                  <a:srgbClr val="C00000"/>
                </a:solidFill>
              </a:rPr>
              <a:t>Mabrouk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9B83CE2-748B-481F-9D73-3188F7F5E224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381000" y="4419600"/>
            <a:ext cx="8001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80008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www.smmabrouk.faculty.zu.edu.eg</a:t>
            </a:r>
            <a:endParaRPr lang="ar-EG" sz="3200" b="1" dirty="0" smtClean="0">
              <a:solidFill>
                <a:srgbClr val="80008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792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8262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191000"/>
            <a:ext cx="6705600" cy="1190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5791200"/>
            <a:ext cx="2257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ction Button: Forward or Next 10">
            <a:hlinkClick r:id="" action="ppaction://hlinkshowjump?jump=nextslide" highlightClick="1"/>
          </p:cNvPr>
          <p:cNvSpPr/>
          <p:nvPr/>
        </p:nvSpPr>
        <p:spPr>
          <a:xfrm>
            <a:off x="7848600" y="6248400"/>
            <a:ext cx="1066800" cy="4572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TextBox 7"/>
          <p:cNvSpPr txBox="1"/>
          <p:nvPr/>
        </p:nvSpPr>
        <p:spPr>
          <a:xfrm>
            <a:off x="5867400" y="1828800"/>
            <a:ext cx="1828800" cy="369332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err="1" smtClean="0"/>
              <a:t>Dirichlet</a:t>
            </a:r>
            <a:r>
              <a:rPr lang="en-US" dirty="0" smtClean="0"/>
              <a:t> BC </a:t>
            </a:r>
            <a:endParaRPr lang="ar-EG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334000" y="1676400"/>
            <a:ext cx="533400" cy="30480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267200" y="1676400"/>
            <a:ext cx="1752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5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200400"/>
            <a:ext cx="70104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09600" y="10668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i="1" dirty="0">
                <a:latin typeface="Calibri" pitchFamily="34" charset="0"/>
              </a:rPr>
              <a:t>    </a:t>
            </a:r>
            <a:r>
              <a:rPr lang="en-US" sz="3200" i="1" dirty="0">
                <a:latin typeface="Calibri" pitchFamily="34" charset="0"/>
              </a:rPr>
              <a:t>x</a:t>
            </a:r>
            <a:r>
              <a:rPr lang="en-US" sz="3200" i="1" baseline="-30000" dirty="0">
                <a:latin typeface="Calibri" pitchFamily="34" charset="0"/>
              </a:rPr>
              <a:t>0                     </a:t>
            </a:r>
            <a:r>
              <a:rPr lang="en-US" sz="3200" i="1" dirty="0">
                <a:latin typeface="Calibri" pitchFamily="34" charset="0"/>
              </a:rPr>
              <a:t>x</a:t>
            </a:r>
            <a:r>
              <a:rPr lang="en-US" sz="3200" i="1" baseline="-30000" dirty="0">
                <a:latin typeface="Calibri" pitchFamily="34" charset="0"/>
              </a:rPr>
              <a:t>1</a:t>
            </a:r>
            <a:r>
              <a:rPr lang="en-US" sz="3200" i="1" dirty="0">
                <a:latin typeface="Calibri" pitchFamily="34" charset="0"/>
              </a:rPr>
              <a:t>               x</a:t>
            </a:r>
            <a:r>
              <a:rPr lang="en-US" sz="3200" i="1" baseline="-30000" dirty="0">
                <a:latin typeface="Calibri" pitchFamily="34" charset="0"/>
              </a:rPr>
              <a:t>2                     </a:t>
            </a:r>
            <a:r>
              <a:rPr lang="en-US" sz="3200" i="1" dirty="0">
                <a:latin typeface="Calibri" pitchFamily="34" charset="0"/>
              </a:rPr>
              <a:t>x</a:t>
            </a:r>
            <a:r>
              <a:rPr lang="en-US" sz="3200" i="1" baseline="-30000" dirty="0">
                <a:latin typeface="Calibri" pitchFamily="34" charset="0"/>
              </a:rPr>
              <a:t>3                   </a:t>
            </a:r>
            <a:r>
              <a:rPr lang="en-US" sz="3200" i="1" dirty="0">
                <a:latin typeface="Calibri" pitchFamily="34" charset="0"/>
              </a:rPr>
              <a:t>x</a:t>
            </a:r>
            <a:r>
              <a:rPr lang="en-US" sz="3200" i="1" baseline="-30000" dirty="0">
                <a:latin typeface="Calibri" pitchFamily="34" charset="0"/>
              </a:rPr>
              <a:t>4          </a:t>
            </a:r>
            <a:endParaRPr lang="en-US" sz="3200" dirty="0"/>
          </a:p>
          <a:p>
            <a:pPr eaLnBrk="0" hangingPunct="0"/>
            <a:endParaRPr lang="en-US" sz="4000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838200"/>
            <a:ext cx="6367463" cy="46038"/>
            <a:chOff x="1937769" y="4354886"/>
            <a:chExt cx="4405425" cy="11454"/>
          </a:xfrm>
        </p:grpSpPr>
        <p:sp>
          <p:nvSpPr>
            <p:cNvPr id="26643" name="Line 14"/>
            <p:cNvSpPr>
              <a:spLocks noChangeShapeType="1"/>
            </p:cNvSpPr>
            <p:nvPr/>
          </p:nvSpPr>
          <p:spPr bwMode="auto">
            <a:xfrm flipV="1">
              <a:off x="1937769" y="4354886"/>
              <a:ext cx="4405425" cy="11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6644" name="Line 13"/>
            <p:cNvSpPr>
              <a:spLocks noChangeShapeType="1"/>
            </p:cNvSpPr>
            <p:nvPr/>
          </p:nvSpPr>
          <p:spPr bwMode="auto">
            <a:xfrm flipV="1">
              <a:off x="3118280" y="4359182"/>
              <a:ext cx="1143261" cy="5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6645" name="Line 12"/>
            <p:cNvSpPr>
              <a:spLocks noChangeShapeType="1"/>
            </p:cNvSpPr>
            <p:nvPr/>
          </p:nvSpPr>
          <p:spPr bwMode="auto">
            <a:xfrm flipV="1">
              <a:off x="5331737" y="4357750"/>
              <a:ext cx="1011457" cy="1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62000" y="228600"/>
            <a:ext cx="731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 y</a:t>
            </a:r>
            <a:r>
              <a:rPr lang="en-US" sz="2400" b="1" i="1" baseline="-30000">
                <a:solidFill>
                  <a:srgbClr val="FF0000"/>
                </a:solidFill>
                <a:latin typeface="Calibri" pitchFamily="34" charset="0"/>
              </a:rPr>
              <a:t>0 </a:t>
            </a:r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=0</a:t>
            </a:r>
            <a:r>
              <a:rPr lang="en-US" sz="2400" b="1" i="1" baseline="-30000">
                <a:solidFill>
                  <a:srgbClr val="FF0000"/>
                </a:solidFill>
                <a:latin typeface="Calibri" pitchFamily="34" charset="0"/>
              </a:rPr>
              <a:t>                         </a:t>
            </a:r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y</a:t>
            </a:r>
            <a:r>
              <a:rPr lang="en-US" sz="2400" b="1" i="1" baseline="-3000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                      y</a:t>
            </a:r>
            <a:r>
              <a:rPr lang="en-US" sz="2400" b="1" i="1" baseline="-3000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                  y</a:t>
            </a:r>
            <a:r>
              <a:rPr lang="en-US" sz="2400" b="1" i="1" baseline="-30000">
                <a:solidFill>
                  <a:srgbClr val="FF0000"/>
                </a:solidFill>
                <a:latin typeface="Calibri" pitchFamily="34" charset="0"/>
              </a:rPr>
              <a:t>3                      </a:t>
            </a:r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y</a:t>
            </a:r>
            <a:r>
              <a:rPr lang="en-US" sz="2400" b="1" i="1" baseline="-30000">
                <a:solidFill>
                  <a:srgbClr val="FF0000"/>
                </a:solidFill>
                <a:latin typeface="Calibri" pitchFamily="34" charset="0"/>
              </a:rPr>
              <a:t>4 </a:t>
            </a:r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=0</a:t>
            </a:r>
            <a:r>
              <a:rPr lang="en-US" sz="2400" b="1" i="1" baseline="-30000">
                <a:solidFill>
                  <a:srgbClr val="FF0000"/>
                </a:solidFill>
                <a:latin typeface="Calibri" pitchFamily="34" charset="0"/>
              </a:rPr>
              <a:t>          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533400" y="14478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1">
                <a:latin typeface="Calibri" pitchFamily="34" charset="0"/>
              </a:rPr>
              <a:t>    </a:t>
            </a:r>
            <a:r>
              <a:rPr lang="en-US" sz="2800" i="1">
                <a:latin typeface="Calibri" pitchFamily="34" charset="0"/>
              </a:rPr>
              <a:t>0</a:t>
            </a:r>
            <a:r>
              <a:rPr lang="en-US" sz="2800" i="1" baseline="-30000">
                <a:latin typeface="Calibri" pitchFamily="34" charset="0"/>
              </a:rPr>
              <a:t>                       </a:t>
            </a:r>
            <a:r>
              <a:rPr lang="en-US" sz="2800" i="1">
                <a:latin typeface="Calibri" pitchFamily="34" charset="0"/>
              </a:rPr>
              <a:t>0.25               0.5</a:t>
            </a:r>
            <a:r>
              <a:rPr lang="en-US" sz="2800" i="1" baseline="-30000">
                <a:latin typeface="Calibri" pitchFamily="34" charset="0"/>
              </a:rPr>
              <a:t>                    </a:t>
            </a:r>
            <a:r>
              <a:rPr lang="en-US" sz="2800" i="1">
                <a:latin typeface="Calibri" pitchFamily="34" charset="0"/>
              </a:rPr>
              <a:t>0.75</a:t>
            </a:r>
            <a:r>
              <a:rPr lang="en-US" sz="2800" i="1" baseline="-30000">
                <a:latin typeface="Calibri" pitchFamily="34" charset="0"/>
              </a:rPr>
              <a:t>                   </a:t>
            </a:r>
            <a:r>
              <a:rPr lang="en-US" sz="2800" i="1">
                <a:latin typeface="Calibri" pitchFamily="34" charset="0"/>
              </a:rPr>
              <a:t>1</a:t>
            </a:r>
            <a:r>
              <a:rPr lang="en-US" sz="2800" i="1" baseline="-30000">
                <a:latin typeface="Calibri" pitchFamily="34" charset="0"/>
              </a:rPr>
              <a:t>          </a:t>
            </a:r>
            <a:endParaRPr lang="en-US" sz="2800"/>
          </a:p>
          <a:p>
            <a:pPr eaLnBrk="0" hangingPunct="0"/>
            <a:endParaRPr lang="en-US" sz="400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6200" y="213360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>
                <a:latin typeface="Times New Roman" pitchFamily="18" charset="0"/>
              </a:rPr>
              <a:t>We then substitute in the difference equation for the inner nodes (unknowns) as follows:</a:t>
            </a:r>
            <a:endParaRPr lang="en-US" sz="2400"/>
          </a:p>
        </p:txBody>
      </p:sp>
      <p:sp>
        <p:nvSpPr>
          <p:cNvPr id="21" name="Oval 20"/>
          <p:cNvSpPr/>
          <p:nvPr/>
        </p:nvSpPr>
        <p:spPr>
          <a:xfrm>
            <a:off x="2514600" y="609600"/>
            <a:ext cx="533400" cy="5334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91000" y="609600"/>
            <a:ext cx="533400" cy="5334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178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91000"/>
            <a:ext cx="66627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Oval 23"/>
          <p:cNvSpPr/>
          <p:nvPr/>
        </p:nvSpPr>
        <p:spPr>
          <a:xfrm>
            <a:off x="5715000" y="609600"/>
            <a:ext cx="533400" cy="5334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179" name="Picture 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029200"/>
            <a:ext cx="662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381000" y="5684838"/>
            <a:ext cx="80025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eaLnBrk="0" hangingPunct="0"/>
            <a:r>
              <a:rPr lang="en-US" sz="2400">
                <a:latin typeface="Calibri" pitchFamily="34" charset="0"/>
                <a:cs typeface="Times New Roman" pitchFamily="18" charset="0"/>
              </a:rPr>
              <a:t>Rearrange the equations and substitute by the boundary values   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y</a:t>
            </a:r>
            <a:r>
              <a:rPr lang="en-US" sz="2800" b="1" i="1" baseline="-30000">
                <a:solidFill>
                  <a:srgbClr val="FF0000"/>
                </a:solidFill>
                <a:latin typeface="Times New Roman" pitchFamily="18" charset="0"/>
              </a:rPr>
              <a:t>0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=0</a:t>
            </a:r>
            <a:r>
              <a:rPr lang="en-US" sz="2800" b="1" i="1" baseline="-3000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baseline="-300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y</a:t>
            </a:r>
            <a:r>
              <a:rPr lang="en-US" sz="2800" b="1" i="1" baseline="-30000">
                <a:solidFill>
                  <a:srgbClr val="FF0000"/>
                </a:solidFill>
                <a:latin typeface="Times New Roman" pitchFamily="18" charset="0"/>
              </a:rPr>
              <a:t>4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=0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400">
                <a:latin typeface="Times New Roman" pitchFamily="18" charset="0"/>
              </a:rPr>
              <a:t>we get the following 3x3 system</a:t>
            </a:r>
            <a:endParaRPr lang="en-US" sz="3600"/>
          </a:p>
        </p:txBody>
      </p:sp>
      <p:sp>
        <p:nvSpPr>
          <p:cNvPr id="27" name="Oval 26"/>
          <p:cNvSpPr/>
          <p:nvPr/>
        </p:nvSpPr>
        <p:spPr>
          <a:xfrm>
            <a:off x="3352800" y="3200400"/>
            <a:ext cx="381000" cy="4572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572000" y="3200400"/>
            <a:ext cx="381000" cy="4572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81200" y="5029200"/>
            <a:ext cx="381000" cy="4572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810000" y="5029200"/>
            <a:ext cx="381000" cy="4572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2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2514600"/>
            <a:ext cx="4038600" cy="7159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3" name="Action Button: Back or Previous 22">
            <a:hlinkClick r:id="" action="ppaction://hlinkshowjump?jump=previousslide" highlightClick="1"/>
          </p:cNvPr>
          <p:cNvSpPr/>
          <p:nvPr/>
        </p:nvSpPr>
        <p:spPr>
          <a:xfrm>
            <a:off x="7772400" y="6324600"/>
            <a:ext cx="1371600" cy="5334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9" grpId="0"/>
      <p:bldP spid="20" grpId="0"/>
      <p:bldP spid="21" grpId="0" animBg="1"/>
      <p:bldP spid="22" grpId="0" animBg="1"/>
      <p:bldP spid="24" grpId="0" animBg="1"/>
      <p:bldP spid="6180" grpId="0"/>
      <p:bldP spid="27" grpId="0" animBg="1"/>
      <p:bldP spid="29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33400" y="2133600"/>
            <a:ext cx="5653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Low" eaLnBrk="0" hangingPunct="0"/>
            <a:r>
              <a:rPr lang="en-US" sz="2400" dirty="0">
                <a:latin typeface="Times New Roman" pitchFamily="18" charset="0"/>
              </a:rPr>
              <a:t>Writing this system in matrix-vector form as</a:t>
            </a:r>
            <a:endParaRPr lang="en-US" sz="3600" dirty="0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1828800" y="2667000"/>
          <a:ext cx="5151438" cy="1727200"/>
        </p:xfrm>
        <a:graphic>
          <a:graphicData uri="http://schemas.openxmlformats.org/presentationml/2006/ole">
            <p:oleObj spid="_x0000_s1026" name="Equation" r:id="rId3" imgW="2120760" imgH="711000" progId="Equation.3">
              <p:embed/>
            </p:oleObj>
          </a:graphicData>
        </a:graphic>
      </p:graphicFrame>
      <p:sp>
        <p:nvSpPr>
          <p:cNvPr id="5" name="Right Arrow 4"/>
          <p:cNvSpPr/>
          <p:nvPr/>
        </p:nvSpPr>
        <p:spPr>
          <a:xfrm>
            <a:off x="990600" y="4876800"/>
            <a:ext cx="762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3200400" y="4953000"/>
          <a:ext cx="1760538" cy="722313"/>
        </p:xfrm>
        <a:graphic>
          <a:graphicData uri="http://schemas.openxmlformats.org/presentationml/2006/ole">
            <p:oleObj spid="_x0000_s1027" name="Equation" r:id="rId4" imgW="495000" imgH="203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762000"/>
            <a:ext cx="403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-33y</a:t>
            </a:r>
            <a:r>
              <a:rPr lang="en-US" baseline="-25000" dirty="0" smtClean="0"/>
              <a:t>1</a:t>
            </a:r>
            <a:r>
              <a:rPr lang="en-US" dirty="0" smtClean="0"/>
              <a:t> + 18y</a:t>
            </a:r>
            <a:r>
              <a:rPr lang="en-US" baseline="-25000" dirty="0" smtClean="0"/>
              <a:t>2</a:t>
            </a:r>
            <a:r>
              <a:rPr lang="en-US" dirty="0" smtClean="0"/>
              <a:t>            = 0.25</a:t>
            </a:r>
            <a:endParaRPr lang="ar-EG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95400"/>
            <a:ext cx="403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14y</a:t>
            </a:r>
            <a:r>
              <a:rPr lang="en-US" baseline="-25000" dirty="0" smtClean="0"/>
              <a:t>1</a:t>
            </a:r>
            <a:r>
              <a:rPr lang="en-US" dirty="0" smtClean="0"/>
              <a:t> - 33y</a:t>
            </a:r>
            <a:r>
              <a:rPr lang="en-US" baseline="-25000" dirty="0" smtClean="0"/>
              <a:t>2</a:t>
            </a:r>
            <a:r>
              <a:rPr lang="en-US" dirty="0" smtClean="0"/>
              <a:t>  + 18y</a:t>
            </a:r>
            <a:r>
              <a:rPr lang="en-US" baseline="-25000" dirty="0" smtClean="0"/>
              <a:t>3</a:t>
            </a:r>
            <a:r>
              <a:rPr lang="en-US" dirty="0" smtClean="0"/>
              <a:t>  = 0. 5</a:t>
            </a:r>
            <a:endParaRPr lang="ar-EG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1828800"/>
            <a:ext cx="403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          14y</a:t>
            </a:r>
            <a:r>
              <a:rPr lang="en-US" baseline="-25000" dirty="0" smtClean="0"/>
              <a:t>2</a:t>
            </a:r>
            <a:r>
              <a:rPr lang="en-US" dirty="0" smtClean="0"/>
              <a:t>  - 33y</a:t>
            </a:r>
            <a:r>
              <a:rPr lang="en-US" baseline="-25000" dirty="0" smtClean="0"/>
              <a:t>3</a:t>
            </a:r>
            <a:r>
              <a:rPr lang="en-US" dirty="0" smtClean="0"/>
              <a:t>  = 0.75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457200" y="304800"/>
            <a:ext cx="464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Solving this system in  Matlab </a:t>
            </a:r>
            <a:endParaRPr lang="en-US" sz="240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1000" y="762000"/>
            <a:ext cx="8305800" cy="577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/>
              <a:t>&gt;&gt; A=[-</a:t>
            </a:r>
            <a:r>
              <a:rPr lang="es-ES"/>
              <a:t>33 </a:t>
            </a:r>
            <a:r>
              <a:rPr lang="es-ES" smtClean="0"/>
              <a:t>18 </a:t>
            </a:r>
            <a:r>
              <a:rPr lang="es-ES" dirty="0"/>
              <a:t>0; 14 -33 18 ; 0 14 -33];</a:t>
            </a:r>
          </a:p>
          <a:p>
            <a:pPr>
              <a:lnSpc>
                <a:spcPct val="150000"/>
              </a:lnSpc>
            </a:pPr>
            <a:r>
              <a:rPr lang="es-ES" dirty="0"/>
              <a:t>&gt;&gt; b=[0.25; 0.5 ; 0.75];</a:t>
            </a:r>
          </a:p>
          <a:p>
            <a:pPr>
              <a:lnSpc>
                <a:spcPct val="150000"/>
              </a:lnSpc>
            </a:pPr>
            <a:r>
              <a:rPr lang="es-ES" dirty="0"/>
              <a:t>&gt;&gt; Y=A\b</a:t>
            </a:r>
          </a:p>
          <a:p>
            <a:endParaRPr lang="es-ES" dirty="0"/>
          </a:p>
          <a:p>
            <a:r>
              <a:rPr lang="es-ES" dirty="0"/>
              <a:t>Y =</a:t>
            </a:r>
          </a:p>
          <a:p>
            <a:endParaRPr lang="es-ES" dirty="0"/>
          </a:p>
          <a:p>
            <a:r>
              <a:rPr lang="es-ES" dirty="0"/>
              <a:t>   -</a:t>
            </a:r>
            <a:r>
              <a:rPr lang="es-ES" dirty="0" smtClean="0"/>
              <a:t>0.038</a:t>
            </a:r>
            <a:endParaRPr lang="es-ES" dirty="0"/>
          </a:p>
          <a:p>
            <a:r>
              <a:rPr lang="es-ES" dirty="0"/>
              <a:t>   -</a:t>
            </a:r>
            <a:r>
              <a:rPr lang="es-ES" dirty="0" smtClean="0"/>
              <a:t>0.057</a:t>
            </a:r>
            <a:endParaRPr lang="es-ES" dirty="0"/>
          </a:p>
          <a:p>
            <a:r>
              <a:rPr lang="es-ES" dirty="0"/>
              <a:t>   -</a:t>
            </a:r>
            <a:r>
              <a:rPr lang="es-ES" dirty="0" smtClean="0"/>
              <a:t>0.047</a:t>
            </a:r>
            <a:endParaRPr lang="es-ES" dirty="0"/>
          </a:p>
          <a:p>
            <a:endParaRPr lang="es-ES" dirty="0"/>
          </a:p>
          <a:p>
            <a:r>
              <a:rPr lang="es-ES" dirty="0"/>
              <a:t>&gt;&gt; </a:t>
            </a:r>
            <a:r>
              <a:rPr lang="es-ES" dirty="0" err="1"/>
              <a:t>format</a:t>
            </a:r>
            <a:r>
              <a:rPr lang="es-ES" dirty="0"/>
              <a:t> </a:t>
            </a:r>
            <a:r>
              <a:rPr lang="es-ES" dirty="0" err="1"/>
              <a:t>long</a:t>
            </a:r>
            <a:endParaRPr lang="es-ES" dirty="0"/>
          </a:p>
          <a:p>
            <a:endParaRPr lang="es-ES" dirty="0"/>
          </a:p>
          <a:p>
            <a:r>
              <a:rPr lang="es-ES" dirty="0"/>
              <a:t>&gt;&gt; Y=</a:t>
            </a:r>
            <a:r>
              <a:rPr lang="es-ES" dirty="0" err="1"/>
              <a:t>inv</a:t>
            </a:r>
            <a:r>
              <a:rPr lang="es-ES" dirty="0"/>
              <a:t>(A)*b</a:t>
            </a:r>
          </a:p>
          <a:p>
            <a:endParaRPr lang="es-ES" dirty="0"/>
          </a:p>
          <a:p>
            <a:r>
              <a:rPr lang="es-ES" dirty="0"/>
              <a:t>Y =</a:t>
            </a:r>
          </a:p>
          <a:p>
            <a:endParaRPr lang="es-ES" dirty="0"/>
          </a:p>
          <a:p>
            <a:r>
              <a:rPr lang="es-ES" dirty="0"/>
              <a:t>  -</a:t>
            </a:r>
            <a:r>
              <a:rPr lang="es-ES" dirty="0" smtClean="0"/>
              <a:t>0.0380923450790</a:t>
            </a:r>
            <a:endParaRPr lang="es-ES" dirty="0"/>
          </a:p>
          <a:p>
            <a:r>
              <a:rPr lang="es-ES" dirty="0"/>
              <a:t>  -</a:t>
            </a:r>
            <a:r>
              <a:rPr lang="es-ES" dirty="0" smtClean="0"/>
              <a:t>0.0570473876063</a:t>
            </a:r>
            <a:endParaRPr lang="es-ES" dirty="0"/>
          </a:p>
          <a:p>
            <a:r>
              <a:rPr lang="es-ES" dirty="0"/>
              <a:t>  -</a:t>
            </a:r>
            <a:r>
              <a:rPr lang="es-ES" dirty="0" smtClean="0"/>
              <a:t>0.04699594977724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76200"/>
            <a:ext cx="56673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609600"/>
            <a:ext cx="53721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1066800"/>
            <a:ext cx="3495675" cy="438150"/>
            <a:chOff x="457200" y="1066800"/>
            <a:chExt cx="3495675" cy="438150"/>
          </a:xfrm>
        </p:grpSpPr>
        <p:pic>
          <p:nvPicPr>
            <p:cNvPr id="1845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200" y="1114425"/>
              <a:ext cx="1800225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43200" y="1066800"/>
              <a:ext cx="12096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1447800"/>
            <a:ext cx="5619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1914525"/>
            <a:ext cx="6181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381000" y="1066800"/>
            <a:ext cx="5791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EG"/>
          </a:p>
        </p:txBody>
      </p:sp>
      <p:sp>
        <p:nvSpPr>
          <p:cNvPr id="10" name="Curved Right Arrow 9"/>
          <p:cNvSpPr/>
          <p:nvPr/>
        </p:nvSpPr>
        <p:spPr>
          <a:xfrm>
            <a:off x="76200" y="1447800"/>
            <a:ext cx="381000" cy="1524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EG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85800" y="2906713"/>
            <a:ext cx="7848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MR10"/>
              </a:rPr>
              <a:t>In case of Neumann BC: </a:t>
            </a:r>
          </a:p>
          <a:p>
            <a:r>
              <a:rPr lang="en-US">
                <a:latin typeface="CMR10"/>
              </a:rPr>
              <a:t> we apply FD for the first derivative, for example: </a:t>
            </a:r>
            <a:endParaRPr lang="en-US" b="1">
              <a:solidFill>
                <a:srgbClr val="FF0000"/>
              </a:solidFill>
              <a:latin typeface="CMR10"/>
            </a:endParaRPr>
          </a:p>
        </p:txBody>
      </p:sp>
      <p:pic>
        <p:nvPicPr>
          <p:cNvPr id="51209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36576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ight Arrow 14"/>
          <p:cNvSpPr/>
          <p:nvPr/>
        </p:nvSpPr>
        <p:spPr>
          <a:xfrm>
            <a:off x="2362200" y="38100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EG"/>
          </a:p>
        </p:txBody>
      </p:sp>
      <p:sp>
        <p:nvSpPr>
          <p:cNvPr id="16" name="Right Arrow 15"/>
          <p:cNvSpPr/>
          <p:nvPr/>
        </p:nvSpPr>
        <p:spPr>
          <a:xfrm>
            <a:off x="304800" y="51054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EG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333750" y="3648075"/>
            <a:ext cx="4800600" cy="695325"/>
            <a:chOff x="3333750" y="3648075"/>
            <a:chExt cx="4800600" cy="695325"/>
          </a:xfrm>
        </p:grpSpPr>
        <p:pic>
          <p:nvPicPr>
            <p:cNvPr id="18450" name="Picture 1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333750" y="3648075"/>
              <a:ext cx="2228850" cy="695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1" name="Picture 11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096000" y="3733800"/>
              <a:ext cx="2038350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85800" y="4267200"/>
            <a:ext cx="800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MR10"/>
              </a:rPr>
              <a:t>This means that the value </a:t>
            </a:r>
            <a:r>
              <a:rPr lang="en-US" b="1" i="1">
                <a:solidFill>
                  <a:srgbClr val="0000FF"/>
                </a:solidFill>
                <a:latin typeface="CMR10"/>
              </a:rPr>
              <a:t>u</a:t>
            </a:r>
            <a:r>
              <a:rPr lang="en-US" b="1" i="1" baseline="-25000">
                <a:solidFill>
                  <a:srgbClr val="0000FF"/>
                </a:solidFill>
                <a:latin typeface="CMR10"/>
              </a:rPr>
              <a:t>n</a:t>
            </a:r>
            <a:r>
              <a:rPr lang="en-US" i="1">
                <a:solidFill>
                  <a:srgbClr val="FF0000"/>
                </a:solidFill>
                <a:latin typeface="CMR10"/>
              </a:rPr>
              <a:t> </a:t>
            </a:r>
            <a:r>
              <a:rPr lang="en-US">
                <a:latin typeface="CMR10"/>
              </a:rPr>
              <a:t>at the last node is unknown and will need an extra equation at that node</a:t>
            </a:r>
            <a:endParaRPr lang="ar-EG"/>
          </a:p>
        </p:txBody>
      </p:sp>
      <p:pic>
        <p:nvPicPr>
          <p:cNvPr id="51212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" y="4895850"/>
            <a:ext cx="34766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81000" y="5486400"/>
            <a:ext cx="7510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MR10"/>
              </a:rPr>
              <a:t>In this equation we replace </a:t>
            </a:r>
            <a:r>
              <a:rPr lang="en-US" b="1" i="1">
                <a:solidFill>
                  <a:srgbClr val="0000FF"/>
                </a:solidFill>
                <a:latin typeface="CMR10"/>
              </a:rPr>
              <a:t>u</a:t>
            </a:r>
            <a:r>
              <a:rPr lang="en-US" b="1" i="1" baseline="-25000">
                <a:solidFill>
                  <a:srgbClr val="0000FF"/>
                </a:solidFill>
                <a:latin typeface="CMR10"/>
              </a:rPr>
              <a:t>n+1</a:t>
            </a:r>
            <a:r>
              <a:rPr lang="en-US">
                <a:latin typeface="CMR10"/>
              </a:rPr>
              <a:t> from the approximation of Neumann BC</a:t>
            </a:r>
            <a:endParaRPr lang="ar-EG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429000" y="3962400"/>
            <a:ext cx="3048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5" grpId="0" animBg="1"/>
      <p:bldP spid="16" grpId="0" animBg="1"/>
      <p:bldP spid="1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228600"/>
            <a:ext cx="4692650" cy="2229373"/>
            <a:chOff x="685800" y="228600"/>
            <a:chExt cx="4693024" cy="2228809"/>
          </a:xfrm>
        </p:grpSpPr>
        <p:sp>
          <p:nvSpPr>
            <p:cNvPr id="1048" name="Rectangle 1"/>
            <p:cNvSpPr>
              <a:spLocks noChangeArrowheads="1"/>
            </p:cNvSpPr>
            <p:nvPr/>
          </p:nvSpPr>
          <p:spPr bwMode="auto">
            <a:xfrm>
              <a:off x="685800" y="304800"/>
              <a:ext cx="2069962" cy="400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u="sng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: Solve    </a:t>
              </a:r>
              <a:endParaRPr lang="ar-E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27" name="Object 2"/>
            <p:cNvGraphicFramePr>
              <a:graphicFrameLocks noChangeAspect="1"/>
            </p:cNvGraphicFramePr>
            <p:nvPr/>
          </p:nvGraphicFramePr>
          <p:xfrm>
            <a:off x="2666999" y="228600"/>
            <a:ext cx="2711825" cy="1676401"/>
          </p:xfrm>
          <a:graphic>
            <a:graphicData uri="http://schemas.openxmlformats.org/presentationml/2006/ole">
              <p:oleObj spid="_x0000_s96259" name="Equation" r:id="rId3" imgW="1396800" imgH="863280" progId="Equation.3">
                <p:embed/>
              </p:oleObj>
            </a:graphicData>
          </a:graphic>
        </p:graphicFrame>
        <p:sp>
          <p:nvSpPr>
            <p:cNvPr id="1049" name="Rectangle 3"/>
            <p:cNvSpPr>
              <a:spLocks noChangeArrowheads="1"/>
            </p:cNvSpPr>
            <p:nvPr/>
          </p:nvSpPr>
          <p:spPr bwMode="auto">
            <a:xfrm>
              <a:off x="762000" y="2057400"/>
              <a:ext cx="3277120" cy="400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Using FD method. Let h=0.25</a:t>
              </a:r>
              <a:endParaRPr lang="ar-E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886200" y="2362200"/>
            <a:ext cx="10518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endParaRPr lang="ar-EG" sz="2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09600" y="367145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i="1">
                <a:latin typeface="Calibri" pitchFamily="34" charset="0"/>
              </a:rPr>
              <a:t>    </a:t>
            </a:r>
            <a:r>
              <a:rPr lang="en-US" sz="3200" i="1">
                <a:latin typeface="Calibri" pitchFamily="34" charset="0"/>
              </a:rPr>
              <a:t>x</a:t>
            </a:r>
            <a:r>
              <a:rPr lang="en-US" sz="3200" i="1" baseline="-30000">
                <a:latin typeface="Calibri" pitchFamily="34" charset="0"/>
              </a:rPr>
              <a:t>0                     </a:t>
            </a:r>
            <a:r>
              <a:rPr lang="en-US" sz="3200" i="1">
                <a:latin typeface="Calibri" pitchFamily="34" charset="0"/>
              </a:rPr>
              <a:t>x</a:t>
            </a:r>
            <a:r>
              <a:rPr lang="en-US" sz="3200" i="1" baseline="-30000">
                <a:latin typeface="Calibri" pitchFamily="34" charset="0"/>
              </a:rPr>
              <a:t>1</a:t>
            </a:r>
            <a:r>
              <a:rPr lang="en-US" sz="3200" i="1">
                <a:latin typeface="Calibri" pitchFamily="34" charset="0"/>
              </a:rPr>
              <a:t>               x</a:t>
            </a:r>
            <a:r>
              <a:rPr lang="en-US" sz="3200" i="1" baseline="-30000">
                <a:latin typeface="Calibri" pitchFamily="34" charset="0"/>
              </a:rPr>
              <a:t>2                     </a:t>
            </a:r>
            <a:r>
              <a:rPr lang="en-US" sz="3200" i="1">
                <a:latin typeface="Calibri" pitchFamily="34" charset="0"/>
              </a:rPr>
              <a:t>x</a:t>
            </a:r>
            <a:r>
              <a:rPr lang="en-US" sz="3200" i="1" baseline="-30000">
                <a:latin typeface="Calibri" pitchFamily="34" charset="0"/>
              </a:rPr>
              <a:t>3                   </a:t>
            </a:r>
            <a:r>
              <a:rPr lang="en-US" sz="3200" i="1">
                <a:latin typeface="Calibri" pitchFamily="34" charset="0"/>
              </a:rPr>
              <a:t>x</a:t>
            </a:r>
            <a:r>
              <a:rPr lang="en-US" sz="3200" i="1" baseline="-30000">
                <a:latin typeface="Calibri" pitchFamily="34" charset="0"/>
              </a:rPr>
              <a:t>4          </a:t>
            </a:r>
            <a:endParaRPr lang="en-US" sz="3200"/>
          </a:p>
          <a:p>
            <a:pPr eaLnBrk="0" hangingPunct="0"/>
            <a:endParaRPr lang="en-US" sz="4000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066800" y="3442850"/>
            <a:ext cx="6367463" cy="46038"/>
            <a:chOff x="1937769" y="4354886"/>
            <a:chExt cx="4405425" cy="11454"/>
          </a:xfrm>
        </p:grpSpPr>
        <p:sp>
          <p:nvSpPr>
            <p:cNvPr id="1045" name="Line 14"/>
            <p:cNvSpPr>
              <a:spLocks noChangeShapeType="1"/>
            </p:cNvSpPr>
            <p:nvPr/>
          </p:nvSpPr>
          <p:spPr bwMode="auto">
            <a:xfrm flipV="1">
              <a:off x="1937769" y="4354886"/>
              <a:ext cx="4405425" cy="11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1046" name="Line 13"/>
            <p:cNvSpPr>
              <a:spLocks noChangeShapeType="1"/>
            </p:cNvSpPr>
            <p:nvPr/>
          </p:nvSpPr>
          <p:spPr bwMode="auto">
            <a:xfrm flipV="1">
              <a:off x="3118280" y="4359182"/>
              <a:ext cx="1143261" cy="57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1047" name="Line 12"/>
            <p:cNvSpPr>
              <a:spLocks noChangeShapeType="1"/>
            </p:cNvSpPr>
            <p:nvPr/>
          </p:nvSpPr>
          <p:spPr bwMode="auto">
            <a:xfrm flipV="1">
              <a:off x="5331737" y="4357750"/>
              <a:ext cx="1011457" cy="1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62000" y="2833250"/>
            <a:ext cx="731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b="1" i="1" dirty="0">
                <a:solidFill>
                  <a:srgbClr val="FF0000"/>
                </a:solidFill>
                <a:latin typeface="Calibri" pitchFamily="34" charset="0"/>
              </a:rPr>
              <a:t> u</a:t>
            </a:r>
            <a:r>
              <a:rPr lang="en-US" sz="2400" b="1" i="1" baseline="-30000" dirty="0">
                <a:solidFill>
                  <a:srgbClr val="FF0000"/>
                </a:solidFill>
                <a:latin typeface="Calibri" pitchFamily="34" charset="0"/>
              </a:rPr>
              <a:t>0 </a:t>
            </a:r>
            <a:r>
              <a:rPr lang="en-US" sz="2400" b="1" i="1" dirty="0">
                <a:solidFill>
                  <a:srgbClr val="FF0000"/>
                </a:solidFill>
                <a:latin typeface="Calibri" pitchFamily="34" charset="0"/>
              </a:rPr>
              <a:t>=0</a:t>
            </a:r>
            <a:r>
              <a:rPr lang="en-US" sz="2400" b="1" i="1" baseline="-30000" dirty="0">
                <a:solidFill>
                  <a:srgbClr val="FF0000"/>
                </a:solidFill>
                <a:latin typeface="Calibri" pitchFamily="34" charset="0"/>
              </a:rPr>
              <a:t>                        </a:t>
            </a:r>
            <a:r>
              <a:rPr lang="en-US" sz="2400" b="1" i="1" dirty="0">
                <a:solidFill>
                  <a:srgbClr val="FF0000"/>
                </a:solidFill>
                <a:latin typeface="Calibri" pitchFamily="34" charset="0"/>
              </a:rPr>
              <a:t>u</a:t>
            </a:r>
            <a:r>
              <a:rPr lang="en-US" sz="2400" b="1" i="1" baseline="-30000" dirty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400" b="1" i="1" dirty="0">
                <a:solidFill>
                  <a:srgbClr val="FF0000"/>
                </a:solidFill>
                <a:latin typeface="Calibri" pitchFamily="34" charset="0"/>
              </a:rPr>
              <a:t>                      u</a:t>
            </a:r>
            <a:r>
              <a:rPr lang="en-US" sz="2400" b="1" i="1" baseline="-30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2400" b="1" i="1" dirty="0">
                <a:solidFill>
                  <a:srgbClr val="FF0000"/>
                </a:solidFill>
                <a:latin typeface="Calibri" pitchFamily="34" charset="0"/>
              </a:rPr>
              <a:t>                  u</a:t>
            </a:r>
            <a:r>
              <a:rPr lang="en-US" sz="2400" b="1" i="1" baseline="-30000" dirty="0">
                <a:solidFill>
                  <a:srgbClr val="FF0000"/>
                </a:solidFill>
                <a:latin typeface="Calibri" pitchFamily="34" charset="0"/>
              </a:rPr>
              <a:t>3                      </a:t>
            </a:r>
            <a:r>
              <a:rPr lang="en-US" sz="2400" b="1" i="1" dirty="0">
                <a:solidFill>
                  <a:srgbClr val="FF0000"/>
                </a:solidFill>
                <a:latin typeface="Calibri" pitchFamily="34" charset="0"/>
              </a:rPr>
              <a:t>u</a:t>
            </a:r>
            <a:r>
              <a:rPr lang="en-US" sz="2400" b="1" i="1" baseline="-30000" dirty="0">
                <a:solidFill>
                  <a:srgbClr val="FF0000"/>
                </a:solidFill>
                <a:latin typeface="Calibri" pitchFamily="34" charset="0"/>
              </a:rPr>
              <a:t>4       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590800" y="3290450"/>
            <a:ext cx="457200" cy="4572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91000" y="3290450"/>
            <a:ext cx="457200" cy="4572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715000" y="3290450"/>
            <a:ext cx="457200" cy="4572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239000" y="3290450"/>
            <a:ext cx="457200" cy="45720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7467600" y="2909450"/>
            <a:ext cx="152400" cy="914400"/>
            <a:chOff x="2667000" y="4800600"/>
            <a:chExt cx="152400" cy="9144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667000" y="4953000"/>
              <a:ext cx="0" cy="762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2667000" y="4800600"/>
              <a:ext cx="152400" cy="152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2667000" y="5029200"/>
              <a:ext cx="152400" cy="152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667000" y="5334000"/>
              <a:ext cx="152400" cy="152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2667000" y="5562600"/>
              <a:ext cx="152400" cy="152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086600" y="2528450"/>
            <a:ext cx="1354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du/dx=1 </a:t>
            </a:r>
            <a:endParaRPr lang="ar-EG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81000" y="457200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</a:rPr>
              <a:t>We then substitute in the difference equation for the inner nodes (unknowns) and the Neumann boundary node as follows:</a:t>
            </a:r>
            <a:endParaRPr lang="en-US" sz="2400" dirty="0"/>
          </a:p>
        </p:txBody>
      </p: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2743200" y="5638800"/>
          <a:ext cx="2959100" cy="765175"/>
        </p:xfrm>
        <a:graphic>
          <a:graphicData uri="http://schemas.openxmlformats.org/presentationml/2006/ole">
            <p:oleObj spid="_x0000_s96258" name="Equation" r:id="rId4" imgW="15238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 animBg="1"/>
      <p:bldP spid="14" grpId="0" animBg="1"/>
      <p:bldP spid="15" grpId="0" animBg="1"/>
      <p:bldP spid="16" grpId="0" animBg="1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5562600" y="2026725"/>
            <a:ext cx="304800" cy="685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066800" y="609600"/>
          <a:ext cx="6164263" cy="1925638"/>
        </p:xfrm>
        <a:graphic>
          <a:graphicData uri="http://schemas.openxmlformats.org/presentationml/2006/ole">
            <p:oleObj spid="_x0000_s97282" name="Equation" r:id="rId3" imgW="3174840" imgH="990360" progId="Equation.3">
              <p:embed/>
            </p:oleObj>
          </a:graphicData>
        </a:graphic>
      </p:graphicFrame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381000" y="2514600"/>
            <a:ext cx="8001000" cy="1752600"/>
            <a:chOff x="381000" y="2514600"/>
            <a:chExt cx="8001000" cy="1752600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81000" y="2743200"/>
              <a:ext cx="8001000" cy="1524000"/>
              <a:chOff x="609600" y="2667000"/>
              <a:chExt cx="8001000" cy="1524000"/>
            </a:xfrm>
          </p:grpSpPr>
          <p:sp>
            <p:nvSpPr>
              <p:cNvPr id="2060" name="Text Box 15"/>
              <p:cNvSpPr txBox="1">
                <a:spLocks noChangeArrowheads="1"/>
              </p:cNvSpPr>
              <p:nvPr/>
            </p:nvSpPr>
            <p:spPr bwMode="auto">
              <a:xfrm>
                <a:off x="609600" y="3505200"/>
                <a:ext cx="80010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2400" i="1">
                    <a:latin typeface="Calibri" pitchFamily="34" charset="0"/>
                  </a:rPr>
                  <a:t>    </a:t>
                </a:r>
                <a:r>
                  <a:rPr lang="en-US" sz="3200" i="1">
                    <a:latin typeface="Calibri" pitchFamily="34" charset="0"/>
                  </a:rPr>
                  <a:t>x</a:t>
                </a:r>
                <a:r>
                  <a:rPr lang="en-US" sz="3200" i="1" baseline="-30000">
                    <a:latin typeface="Calibri" pitchFamily="34" charset="0"/>
                  </a:rPr>
                  <a:t>0                     </a:t>
                </a:r>
                <a:r>
                  <a:rPr lang="en-US" sz="3200" i="1">
                    <a:latin typeface="Calibri" pitchFamily="34" charset="0"/>
                  </a:rPr>
                  <a:t>x</a:t>
                </a:r>
                <a:r>
                  <a:rPr lang="en-US" sz="3200" i="1" baseline="-30000">
                    <a:latin typeface="Calibri" pitchFamily="34" charset="0"/>
                  </a:rPr>
                  <a:t>1</a:t>
                </a:r>
                <a:r>
                  <a:rPr lang="en-US" sz="3200" i="1">
                    <a:latin typeface="Calibri" pitchFamily="34" charset="0"/>
                  </a:rPr>
                  <a:t>               x</a:t>
                </a:r>
                <a:r>
                  <a:rPr lang="en-US" sz="3200" i="1" baseline="-30000">
                    <a:latin typeface="Calibri" pitchFamily="34" charset="0"/>
                  </a:rPr>
                  <a:t>2                     </a:t>
                </a:r>
                <a:r>
                  <a:rPr lang="en-US" sz="3200" i="1">
                    <a:latin typeface="Calibri" pitchFamily="34" charset="0"/>
                  </a:rPr>
                  <a:t>x</a:t>
                </a:r>
                <a:r>
                  <a:rPr lang="en-US" sz="3200" i="1" baseline="-30000">
                    <a:latin typeface="Calibri" pitchFamily="34" charset="0"/>
                  </a:rPr>
                  <a:t>3                   </a:t>
                </a:r>
                <a:r>
                  <a:rPr lang="en-US" sz="3200" i="1">
                    <a:latin typeface="Calibri" pitchFamily="34" charset="0"/>
                  </a:rPr>
                  <a:t>x</a:t>
                </a:r>
                <a:r>
                  <a:rPr lang="en-US" sz="3200" i="1" baseline="-30000">
                    <a:latin typeface="Calibri" pitchFamily="34" charset="0"/>
                  </a:rPr>
                  <a:t>4          </a:t>
                </a:r>
                <a:endParaRPr lang="en-US" sz="3200"/>
              </a:p>
              <a:p>
                <a:pPr eaLnBrk="0" hangingPunct="0"/>
                <a:endParaRPr lang="en-US" sz="4000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1066800" y="3276600"/>
                <a:ext cx="6367463" cy="46038"/>
                <a:chOff x="1937769" y="4354886"/>
                <a:chExt cx="4405425" cy="11454"/>
              </a:xfrm>
            </p:grpSpPr>
            <p:sp>
              <p:nvSpPr>
                <p:cNvPr id="2073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937769" y="4354886"/>
                  <a:ext cx="4405425" cy="114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  <p:txBody>
                <a:bodyPr/>
                <a:lstStyle/>
                <a:p>
                  <a:endParaRPr lang="ar-EG"/>
                </a:p>
              </p:txBody>
            </p:sp>
            <p:sp>
              <p:nvSpPr>
                <p:cNvPr id="207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3118280" y="4359182"/>
                  <a:ext cx="1143261" cy="57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  <p:txBody>
                <a:bodyPr/>
                <a:lstStyle/>
                <a:p>
                  <a:endParaRPr lang="ar-EG"/>
                </a:p>
              </p:txBody>
            </p:sp>
            <p:sp>
              <p:nvSpPr>
                <p:cNvPr id="2075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5331737" y="4357750"/>
                  <a:ext cx="1011457" cy="14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  <p:txBody>
                <a:bodyPr/>
                <a:lstStyle/>
                <a:p>
                  <a:endParaRPr lang="ar-EG"/>
                </a:p>
              </p:txBody>
            </p:sp>
          </p:grpSp>
          <p:sp>
            <p:nvSpPr>
              <p:cNvPr id="2062" name="Text Box 11"/>
              <p:cNvSpPr txBox="1">
                <a:spLocks noChangeArrowheads="1"/>
              </p:cNvSpPr>
              <p:nvPr/>
            </p:nvSpPr>
            <p:spPr bwMode="auto">
              <a:xfrm>
                <a:off x="762000" y="2667000"/>
                <a:ext cx="7315200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2400" b="1" i="1">
                    <a:solidFill>
                      <a:srgbClr val="FF0000"/>
                    </a:solidFill>
                    <a:latin typeface="Calibri" pitchFamily="34" charset="0"/>
                  </a:rPr>
                  <a:t> u</a:t>
                </a:r>
                <a:r>
                  <a:rPr lang="en-US" sz="2400" b="1" i="1" baseline="-30000">
                    <a:solidFill>
                      <a:srgbClr val="FF0000"/>
                    </a:solidFill>
                    <a:latin typeface="Calibri" pitchFamily="34" charset="0"/>
                  </a:rPr>
                  <a:t>0 </a:t>
                </a:r>
                <a:r>
                  <a:rPr lang="en-US" sz="2400" b="1" i="1">
                    <a:solidFill>
                      <a:srgbClr val="FF0000"/>
                    </a:solidFill>
                    <a:latin typeface="Calibri" pitchFamily="34" charset="0"/>
                  </a:rPr>
                  <a:t>=0</a:t>
                </a:r>
                <a:r>
                  <a:rPr lang="en-US" sz="2400" b="1" i="1" baseline="-30000">
                    <a:solidFill>
                      <a:srgbClr val="FF0000"/>
                    </a:solidFill>
                    <a:latin typeface="Calibri" pitchFamily="34" charset="0"/>
                  </a:rPr>
                  <a:t>                        </a:t>
                </a:r>
                <a:r>
                  <a:rPr lang="en-US" sz="2400" b="1" i="1">
                    <a:solidFill>
                      <a:srgbClr val="FF0000"/>
                    </a:solidFill>
                    <a:latin typeface="Calibri" pitchFamily="34" charset="0"/>
                  </a:rPr>
                  <a:t>u</a:t>
                </a:r>
                <a:r>
                  <a:rPr lang="en-US" sz="2400" b="1" i="1" baseline="-30000">
                    <a:solidFill>
                      <a:srgbClr val="FF0000"/>
                    </a:solidFill>
                    <a:latin typeface="Calibri" pitchFamily="34" charset="0"/>
                  </a:rPr>
                  <a:t>1</a:t>
                </a:r>
                <a:r>
                  <a:rPr lang="en-US" sz="2400" b="1" i="1">
                    <a:solidFill>
                      <a:srgbClr val="FF0000"/>
                    </a:solidFill>
                    <a:latin typeface="Calibri" pitchFamily="34" charset="0"/>
                  </a:rPr>
                  <a:t>                      u</a:t>
                </a:r>
                <a:r>
                  <a:rPr lang="en-US" sz="2400" b="1" i="1" baseline="-30000">
                    <a:solidFill>
                      <a:srgbClr val="FF0000"/>
                    </a:solidFill>
                    <a:latin typeface="Calibri" pitchFamily="34" charset="0"/>
                  </a:rPr>
                  <a:t>2</a:t>
                </a:r>
                <a:r>
                  <a:rPr lang="en-US" sz="2400" b="1" i="1">
                    <a:solidFill>
                      <a:srgbClr val="FF0000"/>
                    </a:solidFill>
                    <a:latin typeface="Calibri" pitchFamily="34" charset="0"/>
                  </a:rPr>
                  <a:t>                  u</a:t>
                </a:r>
                <a:r>
                  <a:rPr lang="en-US" sz="2400" b="1" i="1" baseline="-30000">
                    <a:solidFill>
                      <a:srgbClr val="FF0000"/>
                    </a:solidFill>
                    <a:latin typeface="Calibri" pitchFamily="34" charset="0"/>
                  </a:rPr>
                  <a:t>3                      </a:t>
                </a:r>
                <a:r>
                  <a:rPr lang="en-US" sz="2400" b="1" i="1">
                    <a:solidFill>
                      <a:srgbClr val="FF0000"/>
                    </a:solidFill>
                    <a:latin typeface="Calibri" pitchFamily="34" charset="0"/>
                  </a:rPr>
                  <a:t>u</a:t>
                </a:r>
                <a:r>
                  <a:rPr lang="en-US" sz="2400" b="1" i="1" baseline="-30000">
                    <a:solidFill>
                      <a:srgbClr val="FF0000"/>
                    </a:solidFill>
                    <a:latin typeface="Calibri" pitchFamily="34" charset="0"/>
                  </a:rPr>
                  <a:t>4           </a:t>
                </a:r>
                <a:endParaRPr lang="en-US" sz="3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590800" y="3124200"/>
                <a:ext cx="457200" cy="457200"/>
              </a:xfrm>
              <a:prstGeom prst="ellipse">
                <a:avLst/>
              </a:prstGeom>
              <a:noFill/>
              <a:ln w="571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4191000" y="3124200"/>
                <a:ext cx="457200" cy="457200"/>
              </a:xfrm>
              <a:prstGeom prst="ellipse">
                <a:avLst/>
              </a:prstGeom>
              <a:noFill/>
              <a:ln w="571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15000" y="3124200"/>
                <a:ext cx="457200" cy="457200"/>
              </a:xfrm>
              <a:prstGeom prst="ellipse">
                <a:avLst/>
              </a:prstGeom>
              <a:noFill/>
              <a:ln w="571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239000" y="3124200"/>
                <a:ext cx="457200" cy="457200"/>
              </a:xfrm>
              <a:prstGeom prst="ellipse">
                <a:avLst/>
              </a:prstGeom>
              <a:noFill/>
              <a:ln w="571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5" name="Group 38"/>
              <p:cNvGrpSpPr>
                <a:grpSpLocks/>
              </p:cNvGrpSpPr>
              <p:nvPr/>
            </p:nvGrpSpPr>
            <p:grpSpPr bwMode="auto">
              <a:xfrm>
                <a:off x="7467600" y="2743200"/>
                <a:ext cx="152400" cy="914400"/>
                <a:chOff x="2667000" y="4800600"/>
                <a:chExt cx="152400" cy="914400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>
                  <a:off x="2667000" y="4953000"/>
                  <a:ext cx="0" cy="76200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flipH="1">
                  <a:off x="2667000" y="4800600"/>
                  <a:ext cx="152400" cy="1524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flipH="1">
                  <a:off x="2667000" y="5029200"/>
                  <a:ext cx="152400" cy="1524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flipH="1">
                  <a:off x="2667000" y="5334000"/>
                  <a:ext cx="152400" cy="1524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flipH="1">
                  <a:off x="2667000" y="5562600"/>
                  <a:ext cx="152400" cy="1524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59" name="Rectangle 45"/>
            <p:cNvSpPr>
              <a:spLocks noChangeArrowheads="1"/>
            </p:cNvSpPr>
            <p:nvPr/>
          </p:nvSpPr>
          <p:spPr bwMode="auto">
            <a:xfrm>
              <a:off x="6874742" y="2514600"/>
              <a:ext cx="13548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>
                  <a:solidFill>
                    <a:srgbClr val="FF0000"/>
                  </a:solidFill>
                  <a:latin typeface="Calibri" pitchFamily="34" charset="0"/>
                </a:rPr>
                <a:t>du/dx=1 </a:t>
              </a:r>
              <a:endParaRPr lang="ar-EG"/>
            </a:p>
          </p:txBody>
        </p:sp>
      </p:grpSp>
      <p:cxnSp>
        <p:nvCxnSpPr>
          <p:cNvPr id="49" name="Straight Connector 48"/>
          <p:cNvCxnSpPr/>
          <p:nvPr/>
        </p:nvCxnSpPr>
        <p:spPr>
          <a:xfrm flipH="1">
            <a:off x="7239000" y="3352800"/>
            <a:ext cx="129540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8243888" y="2819400"/>
            <a:ext cx="519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u</a:t>
            </a:r>
            <a:r>
              <a:rPr lang="en-US" sz="2400" b="1" i="1" baseline="-2500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2400" b="1" i="1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ar-EG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09600" y="4419600"/>
            <a:ext cx="8520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We substitute by </a:t>
            </a:r>
            <a:r>
              <a:rPr lang="en-US" sz="2400" i="1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sz="2400" i="1" baseline="-25000">
                <a:solidFill>
                  <a:srgbClr val="0000FF"/>
                </a:solidFill>
                <a:latin typeface="Times New Roman" pitchFamily="18" charset="0"/>
              </a:rPr>
              <a:t>5 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in the last equation from the Neumann BC as    </a:t>
            </a:r>
            <a:endParaRPr lang="ar-EG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1066800" y="5135563"/>
          <a:ext cx="1371600" cy="960437"/>
        </p:xfrm>
        <a:graphic>
          <a:graphicData uri="http://schemas.openxmlformats.org/presentationml/2006/ole">
            <p:oleObj spid="_x0000_s97283" name="Equation" r:id="rId4" imgW="634680" imgH="444240" progId="Equation.3">
              <p:embed/>
            </p:oleObj>
          </a:graphicData>
        </a:graphic>
      </p:graphicFrame>
      <p:sp>
        <p:nvSpPr>
          <p:cNvPr id="53" name="Right Arrow 52"/>
          <p:cNvSpPr/>
          <p:nvPr/>
        </p:nvSpPr>
        <p:spPr>
          <a:xfrm>
            <a:off x="2743200" y="54102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EG"/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3657600" y="5181600"/>
          <a:ext cx="4059238" cy="906463"/>
        </p:xfrm>
        <a:graphic>
          <a:graphicData uri="http://schemas.openxmlformats.org/presentationml/2006/ole">
            <p:oleObj spid="_x0000_s97284" name="Equation" r:id="rId5" imgW="18795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1" grpId="0"/>
      <p:bldP spid="52" grpId="0"/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457200" y="228600"/>
            <a:ext cx="804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This will lead to a linear system of equations of four unknowns </a:t>
            </a:r>
            <a:endParaRPr lang="ar-EG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066800" y="762000"/>
          <a:ext cx="6238875" cy="1925638"/>
        </p:xfrm>
        <a:graphic>
          <a:graphicData uri="http://schemas.openxmlformats.org/presentationml/2006/ole">
            <p:oleObj spid="_x0000_s98306" name="Equation" r:id="rId3" imgW="3213000" imgH="990360" progId="Equation.3">
              <p:embed/>
            </p:oleObj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90600" y="3200400"/>
            <a:ext cx="2795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In matrix form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 Au=b</a:t>
            </a:r>
            <a:endParaRPr lang="ar-EG" b="1" i="1">
              <a:solidFill>
                <a:srgbClr val="0000FF"/>
              </a:solidFill>
            </a:endParaRPr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1901825" y="3859213"/>
          <a:ext cx="4568825" cy="1825625"/>
        </p:xfrm>
        <a:graphic>
          <a:graphicData uri="http://schemas.openxmlformats.org/presentationml/2006/ole">
            <p:oleObj spid="_x0000_s98307" name="Equation" r:id="rId4" imgW="2349360" imgH="939600" progId="Equation.3">
              <p:embed/>
            </p:oleObj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267200" y="2738250"/>
            <a:ext cx="2971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1143000"/>
          </a:xfrm>
          <a:noFill/>
          <a:ln/>
        </p:spPr>
        <p:txBody>
          <a:bodyPr lIns="92075" tIns="46038" rIns="92075" bIns="46038" anchor="ctr">
            <a:normAutofit/>
          </a:bodyPr>
          <a:lstStyle/>
          <a:p>
            <a:r>
              <a:rPr lang="en-US" sz="4000" dirty="0" smtClean="0"/>
              <a:t>Heat equation</a:t>
            </a:r>
            <a:endParaRPr lang="en-US" sz="4000" dirty="0"/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228600" y="1600200"/>
            <a:ext cx="8763000" cy="110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conservation of heat can be used to develop a heat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balance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 a long, thin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rod. If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rod is not insulated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along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its length and the system is at steady state. The equation that results is:</a:t>
            </a:r>
          </a:p>
        </p:txBody>
      </p:sp>
      <p:graphicFrame>
        <p:nvGraphicFramePr>
          <p:cNvPr id="137220" name="Object 4"/>
          <p:cNvGraphicFramePr>
            <a:graphicFrameLocks/>
          </p:cNvGraphicFramePr>
          <p:nvPr/>
        </p:nvGraphicFramePr>
        <p:xfrm>
          <a:off x="838200" y="3581400"/>
          <a:ext cx="3406775" cy="1273175"/>
        </p:xfrm>
        <a:graphic>
          <a:graphicData uri="http://schemas.openxmlformats.org/presentationml/2006/ole">
            <p:oleObj spid="_x0000_s90114" name="Equation" r:id="rId3" imgW="3416040" imgH="1282680" progId="Equation.3">
              <p:embed/>
            </p:oleObj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895600" y="4495800"/>
            <a:ext cx="5186363" cy="1533525"/>
            <a:chOff x="2210" y="3134"/>
            <a:chExt cx="3267" cy="966"/>
          </a:xfrm>
        </p:grpSpPr>
        <p:sp>
          <p:nvSpPr>
            <p:cNvPr id="137221" name="Rectangle 5" descr="Light upward diagonal"/>
            <p:cNvSpPr>
              <a:spLocks noChangeArrowheads="1"/>
            </p:cNvSpPr>
            <p:nvPr/>
          </p:nvSpPr>
          <p:spPr bwMode="auto">
            <a:xfrm>
              <a:off x="2612" y="3488"/>
              <a:ext cx="2404" cy="15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2" name="Line 6"/>
            <p:cNvSpPr>
              <a:spLocks noChangeShapeType="1"/>
            </p:cNvSpPr>
            <p:nvPr/>
          </p:nvSpPr>
          <p:spPr bwMode="auto">
            <a:xfrm>
              <a:off x="2610" y="3358"/>
              <a:ext cx="0" cy="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3" name="Line 7"/>
            <p:cNvSpPr>
              <a:spLocks noChangeShapeType="1"/>
            </p:cNvSpPr>
            <p:nvPr/>
          </p:nvSpPr>
          <p:spPr bwMode="auto">
            <a:xfrm>
              <a:off x="2554" y="3374"/>
              <a:ext cx="4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4" name="Line 8"/>
            <p:cNvSpPr>
              <a:spLocks noChangeShapeType="1"/>
            </p:cNvSpPr>
            <p:nvPr/>
          </p:nvSpPr>
          <p:spPr bwMode="auto">
            <a:xfrm>
              <a:off x="2554" y="3470"/>
              <a:ext cx="4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5" name="Line 9"/>
            <p:cNvSpPr>
              <a:spLocks noChangeShapeType="1"/>
            </p:cNvSpPr>
            <p:nvPr/>
          </p:nvSpPr>
          <p:spPr bwMode="auto">
            <a:xfrm>
              <a:off x="2554" y="3554"/>
              <a:ext cx="4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6" name="Line 10"/>
            <p:cNvSpPr>
              <a:spLocks noChangeShapeType="1"/>
            </p:cNvSpPr>
            <p:nvPr/>
          </p:nvSpPr>
          <p:spPr bwMode="auto">
            <a:xfrm>
              <a:off x="2554" y="3632"/>
              <a:ext cx="4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7" name="Line 11"/>
            <p:cNvSpPr>
              <a:spLocks noChangeShapeType="1"/>
            </p:cNvSpPr>
            <p:nvPr/>
          </p:nvSpPr>
          <p:spPr bwMode="auto">
            <a:xfrm>
              <a:off x="2554" y="3710"/>
              <a:ext cx="4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5020" y="3370"/>
              <a:ext cx="56" cy="440"/>
              <a:chOff x="5020" y="3370"/>
              <a:chExt cx="56" cy="440"/>
            </a:xfrm>
          </p:grpSpPr>
          <p:sp>
            <p:nvSpPr>
              <p:cNvPr id="137228" name="Line 12"/>
              <p:cNvSpPr>
                <a:spLocks noChangeShapeType="1"/>
              </p:cNvSpPr>
              <p:nvPr/>
            </p:nvSpPr>
            <p:spPr bwMode="auto">
              <a:xfrm>
                <a:off x="5020" y="3370"/>
                <a:ext cx="0" cy="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29" name="Line 13"/>
              <p:cNvSpPr>
                <a:spLocks noChangeShapeType="1"/>
              </p:cNvSpPr>
              <p:nvPr/>
            </p:nvSpPr>
            <p:spPr bwMode="auto">
              <a:xfrm flipH="1">
                <a:off x="5028" y="3386"/>
                <a:ext cx="48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30" name="Line 14"/>
              <p:cNvSpPr>
                <a:spLocks noChangeShapeType="1"/>
              </p:cNvSpPr>
              <p:nvPr/>
            </p:nvSpPr>
            <p:spPr bwMode="auto">
              <a:xfrm flipH="1">
                <a:off x="5028" y="3482"/>
                <a:ext cx="48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31" name="Line 15"/>
              <p:cNvSpPr>
                <a:spLocks noChangeShapeType="1"/>
              </p:cNvSpPr>
              <p:nvPr/>
            </p:nvSpPr>
            <p:spPr bwMode="auto">
              <a:xfrm flipH="1">
                <a:off x="5028" y="3566"/>
                <a:ext cx="48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32" name="Line 16"/>
              <p:cNvSpPr>
                <a:spLocks noChangeShapeType="1"/>
              </p:cNvSpPr>
              <p:nvPr/>
            </p:nvSpPr>
            <p:spPr bwMode="auto">
              <a:xfrm flipH="1">
                <a:off x="5028" y="3644"/>
                <a:ext cx="48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33" name="Line 17"/>
              <p:cNvSpPr>
                <a:spLocks noChangeShapeType="1"/>
              </p:cNvSpPr>
              <p:nvPr/>
            </p:nvSpPr>
            <p:spPr bwMode="auto">
              <a:xfrm flipH="1">
                <a:off x="5028" y="3722"/>
                <a:ext cx="48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35" name="Rectangle 19"/>
            <p:cNvSpPr>
              <a:spLocks noChangeArrowheads="1"/>
            </p:cNvSpPr>
            <p:nvPr/>
          </p:nvSpPr>
          <p:spPr bwMode="auto">
            <a:xfrm>
              <a:off x="2210" y="3434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</a:rPr>
                <a:t>T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37236" name="Rectangle 20"/>
            <p:cNvSpPr>
              <a:spLocks noChangeArrowheads="1"/>
            </p:cNvSpPr>
            <p:nvPr/>
          </p:nvSpPr>
          <p:spPr bwMode="auto">
            <a:xfrm>
              <a:off x="5180" y="3434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</a:rPr>
                <a:t>T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37237" name="Rectangle 21"/>
            <p:cNvSpPr>
              <a:spLocks noChangeArrowheads="1"/>
            </p:cNvSpPr>
            <p:nvPr/>
          </p:nvSpPr>
          <p:spPr bwMode="auto">
            <a:xfrm>
              <a:off x="3731" y="3812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</a:rPr>
                <a:t>T</a:t>
              </a:r>
              <a:r>
                <a:rPr lang="en-US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37238" name="Rectangle 22"/>
            <p:cNvSpPr>
              <a:spLocks noChangeArrowheads="1"/>
            </p:cNvSpPr>
            <p:nvPr/>
          </p:nvSpPr>
          <p:spPr bwMode="auto">
            <a:xfrm>
              <a:off x="3710" y="3134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</a:rPr>
                <a:t>T</a:t>
              </a:r>
              <a:r>
                <a:rPr lang="en-US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37239" name="Line 23"/>
            <p:cNvSpPr>
              <a:spLocks noChangeShapeType="1"/>
            </p:cNvSpPr>
            <p:nvPr/>
          </p:nvSpPr>
          <p:spPr bwMode="auto">
            <a:xfrm>
              <a:off x="2835" y="3564"/>
              <a:ext cx="7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0" name="Line 24"/>
            <p:cNvSpPr>
              <a:spLocks noChangeShapeType="1"/>
            </p:cNvSpPr>
            <p:nvPr/>
          </p:nvSpPr>
          <p:spPr bwMode="auto">
            <a:xfrm flipV="1">
              <a:off x="2826" y="3339"/>
              <a:ext cx="585" cy="2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1" name="Line 25"/>
            <p:cNvSpPr>
              <a:spLocks noChangeShapeType="1"/>
            </p:cNvSpPr>
            <p:nvPr/>
          </p:nvSpPr>
          <p:spPr bwMode="auto">
            <a:xfrm>
              <a:off x="2862" y="3582"/>
              <a:ext cx="495" cy="2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9" name="Object 3"/>
          <p:cNvGraphicFramePr>
            <a:graphicFrameLocks/>
          </p:cNvGraphicFramePr>
          <p:nvPr/>
        </p:nvGraphicFramePr>
        <p:xfrm>
          <a:off x="838200" y="457200"/>
          <a:ext cx="3048000" cy="914400"/>
        </p:xfrm>
        <a:graphic>
          <a:graphicData uri="http://schemas.openxmlformats.org/presentationml/2006/ole">
            <p:oleObj spid="_x0000_s91139" name="Equation" r:id="rId3" imgW="1231560" imgH="419040" progId="Equation.3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0" y="685800"/>
            <a:ext cx="914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Solve</a:t>
            </a:r>
            <a:endParaRPr lang="ar-EG" dirty="0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3962400" y="609600"/>
            <a:ext cx="4495800" cy="8316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L= 10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rod with T(0) = 40,</a:t>
            </a:r>
          </a:p>
          <a:p>
            <a:pPr eaLnBrk="0" hangingPunct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T(L) = 200,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 and 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0.01</a:t>
            </a:r>
            <a:endParaRPr lang="en-US" sz="2400" dirty="0">
              <a:latin typeface="CopprplGoth Bd BT" pitchFamily="34" charset="0"/>
            </a:endParaRPr>
          </a:p>
        </p:txBody>
      </p:sp>
      <p:graphicFrame>
        <p:nvGraphicFramePr>
          <p:cNvPr id="91140" name="Object 4"/>
          <p:cNvGraphicFramePr>
            <a:graphicFrameLocks/>
          </p:cNvGraphicFramePr>
          <p:nvPr/>
        </p:nvGraphicFramePr>
        <p:xfrm>
          <a:off x="457200" y="4343400"/>
          <a:ext cx="5867400" cy="609600"/>
        </p:xfrm>
        <a:graphic>
          <a:graphicData uri="http://schemas.openxmlformats.org/presentationml/2006/ole">
            <p:oleObj spid="_x0000_s91140" name="Equation" r:id="rId4" imgW="2108160" imgH="241200" progId="Equation.3">
              <p:embed/>
            </p:oleObj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2971800" y="1752600"/>
            <a:ext cx="2819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endParaRPr lang="ar-EG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1141" name="Object 5"/>
          <p:cNvGraphicFramePr>
            <a:graphicFrameLocks/>
          </p:cNvGraphicFramePr>
          <p:nvPr/>
        </p:nvGraphicFramePr>
        <p:xfrm>
          <a:off x="609600" y="2819400"/>
          <a:ext cx="5181600" cy="914400"/>
        </p:xfrm>
        <a:graphic>
          <a:graphicData uri="http://schemas.openxmlformats.org/presentationml/2006/ole">
            <p:oleObj spid="_x0000_s91141" name="Equation" r:id="rId5" imgW="184140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400" y="1447800"/>
            <a:ext cx="886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572000"/>
            <a:ext cx="7693025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600200" y="2975"/>
            <a:ext cx="565231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273050" indent="-273050" eaLnBrk="0" hangingPunct="0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en-US" sz="3600" b="1" dirty="0">
                <a:solidFill>
                  <a:srgbClr val="C00000"/>
                </a:solidFill>
              </a:rPr>
              <a:t>Finite-difference method</a:t>
            </a:r>
          </a:p>
        </p:txBody>
      </p:sp>
      <p:sp>
        <p:nvSpPr>
          <p:cNvPr id="6" name="Rectangle 5"/>
          <p:cNvSpPr/>
          <p:nvPr/>
        </p:nvSpPr>
        <p:spPr>
          <a:xfrm>
            <a:off x="2133600" y="35052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676400" y="2590800"/>
            <a:ext cx="5105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97987" name="Rectangle 1027" descr="Light upward diagonal"/>
          <p:cNvSpPr>
            <a:spLocks noChangeArrowheads="1"/>
          </p:cNvSpPr>
          <p:nvPr/>
        </p:nvSpPr>
        <p:spPr bwMode="auto">
          <a:xfrm>
            <a:off x="2362200" y="1447800"/>
            <a:ext cx="3816350" cy="244475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88" name="Rectangle 1028"/>
          <p:cNvSpPr>
            <a:spLocks noChangeArrowheads="1"/>
          </p:cNvSpPr>
          <p:nvPr/>
        </p:nvSpPr>
        <p:spPr bwMode="auto">
          <a:xfrm>
            <a:off x="1447800" y="1371600"/>
            <a:ext cx="60914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 dirty="0">
                <a:latin typeface="Times New Roman" pitchFamily="18" charset="0"/>
              </a:rPr>
              <a:t>T(0)</a:t>
            </a:r>
            <a:endParaRPr lang="en-US" b="1" baseline="-25000" dirty="0">
              <a:latin typeface="Times New Roman" pitchFamily="18" charset="0"/>
            </a:endParaRPr>
          </a:p>
        </p:txBody>
      </p:sp>
      <p:sp>
        <p:nvSpPr>
          <p:cNvPr id="297989" name="Rectangle 1029"/>
          <p:cNvSpPr>
            <a:spLocks noChangeArrowheads="1"/>
          </p:cNvSpPr>
          <p:nvPr/>
        </p:nvSpPr>
        <p:spPr bwMode="auto">
          <a:xfrm>
            <a:off x="6477000" y="1371600"/>
            <a:ext cx="72455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 dirty="0">
                <a:latin typeface="Times New Roman" pitchFamily="18" charset="0"/>
              </a:rPr>
              <a:t>T(10)</a:t>
            </a:r>
            <a:endParaRPr lang="en-US" b="1" baseline="-25000" dirty="0">
              <a:latin typeface="Times New Roman" pitchFamily="18" charset="0"/>
            </a:endParaRPr>
          </a:p>
        </p:txBody>
      </p:sp>
      <p:sp>
        <p:nvSpPr>
          <p:cNvPr id="297990" name="Line 1030"/>
          <p:cNvSpPr>
            <a:spLocks noChangeShapeType="1"/>
          </p:cNvSpPr>
          <p:nvPr/>
        </p:nvSpPr>
        <p:spPr bwMode="auto">
          <a:xfrm>
            <a:off x="2987675" y="1450975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1" name="Line 1031"/>
          <p:cNvSpPr>
            <a:spLocks noChangeShapeType="1"/>
          </p:cNvSpPr>
          <p:nvPr/>
        </p:nvSpPr>
        <p:spPr bwMode="auto">
          <a:xfrm>
            <a:off x="3787775" y="1450975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2" name="Line 1032"/>
          <p:cNvSpPr>
            <a:spLocks noChangeShapeType="1"/>
          </p:cNvSpPr>
          <p:nvPr/>
        </p:nvSpPr>
        <p:spPr bwMode="auto">
          <a:xfrm>
            <a:off x="4664075" y="1457325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3" name="Line 1033"/>
          <p:cNvSpPr>
            <a:spLocks noChangeShapeType="1"/>
          </p:cNvSpPr>
          <p:nvPr/>
        </p:nvSpPr>
        <p:spPr bwMode="auto">
          <a:xfrm>
            <a:off x="5489575" y="1457325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4" name="Oval 1034"/>
          <p:cNvSpPr>
            <a:spLocks noChangeArrowheads="1"/>
          </p:cNvSpPr>
          <p:nvPr/>
        </p:nvSpPr>
        <p:spPr bwMode="auto">
          <a:xfrm>
            <a:off x="2968625" y="1558925"/>
            <a:ext cx="25400" cy="25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5" name="Oval 1035"/>
          <p:cNvSpPr>
            <a:spLocks noChangeArrowheads="1"/>
          </p:cNvSpPr>
          <p:nvPr/>
        </p:nvSpPr>
        <p:spPr bwMode="auto">
          <a:xfrm>
            <a:off x="3775075" y="1565275"/>
            <a:ext cx="25400" cy="25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6" name="Oval 1036"/>
          <p:cNvSpPr>
            <a:spLocks noChangeArrowheads="1"/>
          </p:cNvSpPr>
          <p:nvPr/>
        </p:nvSpPr>
        <p:spPr bwMode="auto">
          <a:xfrm>
            <a:off x="4651375" y="1565275"/>
            <a:ext cx="25400" cy="25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7" name="Oval 1037"/>
          <p:cNvSpPr>
            <a:spLocks noChangeArrowheads="1"/>
          </p:cNvSpPr>
          <p:nvPr/>
        </p:nvSpPr>
        <p:spPr bwMode="auto">
          <a:xfrm>
            <a:off x="5470525" y="1558925"/>
            <a:ext cx="25400" cy="25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8" name="Oval 1038"/>
          <p:cNvSpPr>
            <a:spLocks noChangeArrowheads="1"/>
          </p:cNvSpPr>
          <p:nvPr/>
        </p:nvSpPr>
        <p:spPr bwMode="auto">
          <a:xfrm>
            <a:off x="6169025" y="1558925"/>
            <a:ext cx="25400" cy="25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999" name="Oval 1039"/>
          <p:cNvSpPr>
            <a:spLocks noChangeArrowheads="1"/>
          </p:cNvSpPr>
          <p:nvPr/>
        </p:nvSpPr>
        <p:spPr bwMode="auto">
          <a:xfrm>
            <a:off x="2339975" y="1558925"/>
            <a:ext cx="25400" cy="25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8000" name="Text Box 1040"/>
          <p:cNvSpPr txBox="1">
            <a:spLocks noChangeArrowheads="1"/>
          </p:cNvSpPr>
          <p:nvPr/>
        </p:nvSpPr>
        <p:spPr bwMode="auto">
          <a:xfrm>
            <a:off x="2041525" y="1128713"/>
            <a:ext cx="4354077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</a:rPr>
              <a:t>x=0         2             4               6               8           10</a:t>
            </a:r>
          </a:p>
        </p:txBody>
      </p:sp>
      <p:sp>
        <p:nvSpPr>
          <p:cNvPr id="298001" name="Text Box 1041"/>
          <p:cNvSpPr txBox="1">
            <a:spLocks noChangeArrowheads="1"/>
          </p:cNvSpPr>
          <p:nvPr/>
        </p:nvSpPr>
        <p:spPr bwMode="auto">
          <a:xfrm>
            <a:off x="2057400" y="1828800"/>
            <a:ext cx="4309193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</a:rPr>
              <a:t>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</a:rPr>
              <a:t>=0          1             2                3               4           5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533400" y="1600200"/>
            <a:ext cx="1066800" cy="1143000"/>
            <a:chOff x="609600" y="2133600"/>
            <a:chExt cx="1066800" cy="1143000"/>
          </a:xfrm>
        </p:grpSpPr>
        <p:sp>
          <p:nvSpPr>
            <p:cNvPr id="298002" name="Text Box 1042"/>
            <p:cNvSpPr txBox="1">
              <a:spLocks noChangeArrowheads="1"/>
            </p:cNvSpPr>
            <p:nvPr/>
          </p:nvSpPr>
          <p:spPr bwMode="auto">
            <a:xfrm>
              <a:off x="838200" y="2743200"/>
              <a:ext cx="415498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298004" name="Oval 1044"/>
            <p:cNvSpPr>
              <a:spLocks noChangeArrowheads="1"/>
            </p:cNvSpPr>
            <p:nvPr/>
          </p:nvSpPr>
          <p:spPr bwMode="auto">
            <a:xfrm>
              <a:off x="609600" y="2590800"/>
              <a:ext cx="1066800" cy="685800"/>
            </a:xfrm>
            <a:prstGeom prst="ellipse">
              <a:avLst/>
            </a:prstGeom>
            <a:noFill/>
            <a:ln w="19050">
              <a:solidFill>
                <a:srgbClr val="9D031D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05" name="Line 1045"/>
            <p:cNvSpPr>
              <a:spLocks noChangeShapeType="1"/>
            </p:cNvSpPr>
            <p:nvPr/>
          </p:nvSpPr>
          <p:spPr bwMode="auto">
            <a:xfrm flipV="1">
              <a:off x="1295400" y="2133600"/>
              <a:ext cx="304800" cy="457200"/>
            </a:xfrm>
            <a:prstGeom prst="line">
              <a:avLst/>
            </a:prstGeom>
            <a:noFill/>
            <a:ln w="19050">
              <a:solidFill>
                <a:srgbClr val="9D031D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62800" y="1600200"/>
            <a:ext cx="1083625" cy="1197425"/>
            <a:chOff x="6858000" y="2057400"/>
            <a:chExt cx="1083625" cy="1197425"/>
          </a:xfrm>
        </p:grpSpPr>
        <p:sp>
          <p:nvSpPr>
            <p:cNvPr id="298003" name="Text Box 1043"/>
            <p:cNvSpPr txBox="1">
              <a:spLocks noChangeArrowheads="1"/>
            </p:cNvSpPr>
            <p:nvPr/>
          </p:nvSpPr>
          <p:spPr bwMode="auto">
            <a:xfrm>
              <a:off x="6858000" y="2743200"/>
              <a:ext cx="530915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Times New Roman" pitchFamily="18" charset="0"/>
                </a:rPr>
                <a:t>200</a:t>
              </a:r>
            </a:p>
          </p:txBody>
        </p:sp>
        <p:sp>
          <p:nvSpPr>
            <p:cNvPr id="298006" name="Oval 1046"/>
            <p:cNvSpPr>
              <a:spLocks noChangeArrowheads="1"/>
            </p:cNvSpPr>
            <p:nvPr/>
          </p:nvSpPr>
          <p:spPr bwMode="auto">
            <a:xfrm>
              <a:off x="6874825" y="2569025"/>
              <a:ext cx="1066800" cy="685800"/>
            </a:xfrm>
            <a:prstGeom prst="ellipse">
              <a:avLst/>
            </a:prstGeom>
            <a:noFill/>
            <a:ln w="19050">
              <a:solidFill>
                <a:srgbClr val="9D031D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07" name="Line 1047"/>
            <p:cNvSpPr>
              <a:spLocks noChangeShapeType="1"/>
            </p:cNvSpPr>
            <p:nvPr/>
          </p:nvSpPr>
          <p:spPr bwMode="auto">
            <a:xfrm flipH="1" flipV="1">
              <a:off x="6858000" y="2057400"/>
              <a:ext cx="381000" cy="533400"/>
            </a:xfrm>
            <a:prstGeom prst="line">
              <a:avLst/>
            </a:prstGeom>
            <a:noFill/>
            <a:ln w="19050">
              <a:solidFill>
                <a:srgbClr val="9D031D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8010" name="Oval 1050"/>
          <p:cNvSpPr>
            <a:spLocks noChangeArrowheads="1"/>
          </p:cNvSpPr>
          <p:nvPr/>
        </p:nvSpPr>
        <p:spPr bwMode="auto">
          <a:xfrm>
            <a:off x="2743200" y="990600"/>
            <a:ext cx="457200" cy="1143000"/>
          </a:xfrm>
          <a:prstGeom prst="ellipse">
            <a:avLst/>
          </a:prstGeom>
          <a:noFill/>
          <a:ln w="19050">
            <a:solidFill>
              <a:srgbClr val="B760F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8011" name="Object 1051"/>
          <p:cNvGraphicFramePr>
            <a:graphicFrameLocks/>
          </p:cNvGraphicFramePr>
          <p:nvPr/>
        </p:nvGraphicFramePr>
        <p:xfrm>
          <a:off x="457200" y="4038600"/>
          <a:ext cx="5410200" cy="609600"/>
        </p:xfrm>
        <a:graphic>
          <a:graphicData uri="http://schemas.openxmlformats.org/presentationml/2006/ole">
            <p:oleObj spid="_x0000_s81923" name="Equation" r:id="rId3" imgW="2158920" imgH="215640" progId="Equation.3">
              <p:embed/>
            </p:oleObj>
          </a:graphicData>
        </a:graphic>
      </p:graphicFrame>
      <p:sp>
        <p:nvSpPr>
          <p:cNvPr id="28" name="Oval 1050"/>
          <p:cNvSpPr>
            <a:spLocks noChangeArrowheads="1"/>
          </p:cNvSpPr>
          <p:nvPr/>
        </p:nvSpPr>
        <p:spPr bwMode="auto">
          <a:xfrm>
            <a:off x="3552700" y="993575"/>
            <a:ext cx="457200" cy="1143000"/>
          </a:xfrm>
          <a:prstGeom prst="ellipse">
            <a:avLst/>
          </a:prstGeom>
          <a:noFill/>
          <a:ln w="19050">
            <a:solidFill>
              <a:srgbClr val="B760F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1050"/>
          <p:cNvSpPr>
            <a:spLocks noChangeArrowheads="1"/>
          </p:cNvSpPr>
          <p:nvPr/>
        </p:nvSpPr>
        <p:spPr bwMode="auto">
          <a:xfrm>
            <a:off x="4419600" y="1031175"/>
            <a:ext cx="457200" cy="1143000"/>
          </a:xfrm>
          <a:prstGeom prst="ellipse">
            <a:avLst/>
          </a:prstGeom>
          <a:noFill/>
          <a:ln w="19050">
            <a:solidFill>
              <a:srgbClr val="B760F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1050"/>
          <p:cNvSpPr>
            <a:spLocks noChangeArrowheads="1"/>
          </p:cNvSpPr>
          <p:nvPr/>
        </p:nvSpPr>
        <p:spPr bwMode="auto">
          <a:xfrm>
            <a:off x="5257800" y="1036125"/>
            <a:ext cx="457200" cy="1143000"/>
          </a:xfrm>
          <a:prstGeom prst="ellipse">
            <a:avLst/>
          </a:prstGeom>
          <a:noFill/>
          <a:ln w="19050">
            <a:solidFill>
              <a:srgbClr val="B760F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24" name="Object 4"/>
          <p:cNvGraphicFramePr>
            <a:graphicFrameLocks/>
          </p:cNvGraphicFramePr>
          <p:nvPr/>
        </p:nvGraphicFramePr>
        <p:xfrm>
          <a:off x="1676400" y="2819400"/>
          <a:ext cx="4876800" cy="533400"/>
        </p:xfrm>
        <a:graphic>
          <a:graphicData uri="http://schemas.openxmlformats.org/presentationml/2006/ole">
            <p:oleObj spid="_x0000_s81924" name="Equation" r:id="rId4" imgW="2108160" imgH="241200" progId="Equation.3">
              <p:embed/>
            </p:oleObj>
          </a:graphicData>
        </a:graphic>
      </p:graphicFrame>
      <p:graphicFrame>
        <p:nvGraphicFramePr>
          <p:cNvPr id="81925" name="Object 5"/>
          <p:cNvGraphicFramePr>
            <a:graphicFrameLocks/>
          </p:cNvGraphicFramePr>
          <p:nvPr/>
        </p:nvGraphicFramePr>
        <p:xfrm>
          <a:off x="381000" y="4724400"/>
          <a:ext cx="5486400" cy="609600"/>
        </p:xfrm>
        <a:graphic>
          <a:graphicData uri="http://schemas.openxmlformats.org/presentationml/2006/ole">
            <p:oleObj spid="_x0000_s81925" name="Equation" r:id="rId5" imgW="2095200" imgH="228600" progId="Equation.3">
              <p:embed/>
            </p:oleObj>
          </a:graphicData>
        </a:graphic>
      </p:graphicFrame>
      <p:graphicFrame>
        <p:nvGraphicFramePr>
          <p:cNvPr id="81926" name="Object 6"/>
          <p:cNvGraphicFramePr>
            <a:graphicFrameLocks/>
          </p:cNvGraphicFramePr>
          <p:nvPr/>
        </p:nvGraphicFramePr>
        <p:xfrm>
          <a:off x="304800" y="5410200"/>
          <a:ext cx="5638800" cy="609600"/>
        </p:xfrm>
        <a:graphic>
          <a:graphicData uri="http://schemas.openxmlformats.org/presentationml/2006/ole">
            <p:oleObj spid="_x0000_s81926" name="Equation" r:id="rId6" imgW="2184120" imgH="228600" progId="Equation.3">
              <p:embed/>
            </p:oleObj>
          </a:graphicData>
        </a:graphic>
      </p:graphicFrame>
      <p:graphicFrame>
        <p:nvGraphicFramePr>
          <p:cNvPr id="81927" name="Object 7"/>
          <p:cNvGraphicFramePr>
            <a:graphicFrameLocks/>
          </p:cNvGraphicFramePr>
          <p:nvPr/>
        </p:nvGraphicFramePr>
        <p:xfrm>
          <a:off x="304800" y="6096000"/>
          <a:ext cx="5715000" cy="533400"/>
        </p:xfrm>
        <a:graphic>
          <a:graphicData uri="http://schemas.openxmlformats.org/presentationml/2006/ole">
            <p:oleObj spid="_x0000_s81927" name="Equation" r:id="rId7" imgW="2260440" imgH="228600" progId="Equation.3">
              <p:embed/>
            </p:oleObj>
          </a:graphicData>
        </a:graphic>
      </p:graphicFrame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304800" y="457200"/>
            <a:ext cx="60960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Divide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rod into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grid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 = 2m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8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98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9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9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98010" grpId="0" animBg="1"/>
      <p:bldP spid="28" grpId="0" animBg="1"/>
      <p:bldP spid="29" grpId="0" animBg="1"/>
      <p:bldP spid="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651" name="Object 3"/>
          <p:cNvGraphicFramePr>
            <a:graphicFrameLocks/>
          </p:cNvGraphicFramePr>
          <p:nvPr/>
        </p:nvGraphicFramePr>
        <p:xfrm>
          <a:off x="1828800" y="2057400"/>
          <a:ext cx="5160963" cy="3192463"/>
        </p:xfrm>
        <a:graphic>
          <a:graphicData uri="http://schemas.openxmlformats.org/presentationml/2006/ole">
            <p:oleObj spid="_x0000_s86018" name="Equation" r:id="rId3" imgW="5168880" imgH="3200400" progId="Equation.3">
              <p:embed/>
            </p:oleObj>
          </a:graphicData>
        </a:graphic>
      </p:graphicFrame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33400" y="914400"/>
            <a:ext cx="5653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Low" eaLnBrk="0" hangingPunct="0"/>
            <a:r>
              <a:rPr lang="en-US" sz="2400" dirty="0">
                <a:latin typeface="Times New Roman" pitchFamily="18" charset="0"/>
              </a:rPr>
              <a:t>Writing this system in matrix-vector form as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80454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381000"/>
            <a:ext cx="7793038" cy="5334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000" cap="small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Exercise</a:t>
            </a:r>
            <a:endParaRPr lang="en-US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80454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457200"/>
            <a:ext cx="7793038" cy="5334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000" cap="small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Exercises</a:t>
            </a:r>
            <a:endParaRPr lang="en-US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228600"/>
            <a:ext cx="502920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200" b="1" dirty="0" smtClean="0"/>
              <a:t>Different Difference formulas </a:t>
            </a:r>
            <a:endParaRPr lang="ar-EG" sz="2200" b="1" dirty="0"/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228600" y="2286000"/>
          <a:ext cx="7400925" cy="685800"/>
        </p:xfrm>
        <a:graphic>
          <a:graphicData uri="http://schemas.openxmlformats.org/presentationml/2006/ole">
            <p:oleObj spid="_x0000_s47110" name="Equation" r:id="rId3" imgW="4025880" imgH="419040" progId="Equation.3">
              <p:embed/>
            </p:oleObj>
          </a:graphicData>
        </a:graphic>
      </p:graphicFrame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5800" y="3048000"/>
            <a:ext cx="2743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Solve for </a:t>
            </a:r>
            <a:endParaRPr lang="ar-EG" dirty="0"/>
          </a:p>
        </p:txBody>
      </p: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2003425" y="2913063"/>
          <a:ext cx="420688" cy="644525"/>
        </p:xfrm>
        <a:graphic>
          <a:graphicData uri="http://schemas.openxmlformats.org/presentationml/2006/ole">
            <p:oleObj spid="_x0000_s47113" name="Equation" r:id="rId4" imgW="228600" imgH="393480" progId="Equation.3">
              <p:embed/>
            </p:oleObj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461963" y="3505200"/>
          <a:ext cx="5699125" cy="788988"/>
        </p:xfrm>
        <a:graphic>
          <a:graphicData uri="http://schemas.openxmlformats.org/presentationml/2006/ole">
            <p:oleObj spid="_x0000_s47114" name="Equation" r:id="rId5" imgW="3098520" imgH="482400" progId="Equation.3">
              <p:embed/>
            </p:oleObj>
          </a:graphicData>
        </a:graphic>
      </p:graphicFrame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1065213" y="4343400"/>
          <a:ext cx="3784600" cy="684213"/>
        </p:xfrm>
        <a:graphic>
          <a:graphicData uri="http://schemas.openxmlformats.org/presentationml/2006/ole">
            <p:oleObj spid="_x0000_s47115" name="Equation" r:id="rId6" imgW="2057400" imgH="419040" progId="Equation.3">
              <p:embed/>
            </p:oleObj>
          </a:graphicData>
        </a:graphic>
      </p:graphicFrame>
      <p:cxnSp>
        <p:nvCxnSpPr>
          <p:cNvPr id="59" name="Straight Arrow Connector 58"/>
          <p:cNvCxnSpPr/>
          <p:nvPr/>
        </p:nvCxnSpPr>
        <p:spPr>
          <a:xfrm flipV="1">
            <a:off x="4876800" y="4572000"/>
            <a:ext cx="1219200" cy="120134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943600" y="4343400"/>
            <a:ext cx="1828800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rder of </a:t>
            </a:r>
            <a:r>
              <a:rPr lang="en-US" dirty="0" smtClean="0">
                <a:sym typeface="Symbol"/>
              </a:rPr>
              <a:t>x</a:t>
            </a:r>
            <a:endParaRPr lang="ar-EG" dirty="0"/>
          </a:p>
        </p:txBody>
      </p:sp>
      <p:sp>
        <p:nvSpPr>
          <p:cNvPr id="62" name="TextBox 61"/>
          <p:cNvSpPr txBox="1"/>
          <p:nvPr/>
        </p:nvSpPr>
        <p:spPr>
          <a:xfrm>
            <a:off x="228600" y="1524000"/>
            <a:ext cx="4495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First forward difference approximation 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381000" y="5410200"/>
            <a:ext cx="4495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First forward difference approximation </a:t>
            </a:r>
            <a:endParaRPr lang="ar-EG" b="1" dirty="0">
              <a:solidFill>
                <a:srgbClr val="C00000"/>
              </a:solidFill>
            </a:endParaRPr>
          </a:p>
        </p:txBody>
      </p:sp>
      <p:graphicFrame>
        <p:nvGraphicFramePr>
          <p:cNvPr id="47116" name="Object 12"/>
          <p:cNvGraphicFramePr>
            <a:graphicFrameLocks noChangeAspect="1"/>
          </p:cNvGraphicFramePr>
          <p:nvPr/>
        </p:nvGraphicFramePr>
        <p:xfrm>
          <a:off x="4675188" y="5368925"/>
          <a:ext cx="2052637" cy="766763"/>
        </p:xfrm>
        <a:graphic>
          <a:graphicData uri="http://schemas.openxmlformats.org/presentationml/2006/ole">
            <p:oleObj spid="_x0000_s47116" name="Equation" r:id="rId7" imgW="1117440" imgH="469800" progId="Equation.3">
              <p:embed/>
            </p:oleObj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4800600" y="0"/>
            <a:ext cx="3810000" cy="3440678"/>
            <a:chOff x="4800600" y="0"/>
            <a:chExt cx="3810000" cy="3440678"/>
          </a:xfrm>
        </p:grpSpPr>
        <p:sp>
          <p:nvSpPr>
            <p:cNvPr id="36" name="Oval 35"/>
            <p:cNvSpPr/>
            <p:nvPr/>
          </p:nvSpPr>
          <p:spPr>
            <a:xfrm>
              <a:off x="7103852" y="661356"/>
              <a:ext cx="110675" cy="95822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37" name="Oval 36"/>
            <p:cNvSpPr/>
            <p:nvPr/>
          </p:nvSpPr>
          <p:spPr>
            <a:xfrm>
              <a:off x="6120444" y="743314"/>
              <a:ext cx="110675" cy="95822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20" name="Arc 19"/>
            <p:cNvSpPr/>
            <p:nvPr/>
          </p:nvSpPr>
          <p:spPr>
            <a:xfrm rot="18861019">
              <a:off x="5499299" y="621278"/>
              <a:ext cx="2743200" cy="2895600"/>
            </a:xfrm>
            <a:prstGeom prst="arc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410200" y="2209800"/>
              <a:ext cx="28194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410200" y="76200"/>
              <a:ext cx="0" cy="21336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6172200" y="838200"/>
              <a:ext cx="0" cy="137160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7162800" y="685800"/>
              <a:ext cx="0" cy="152400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867400" y="838200"/>
              <a:ext cx="4572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B</a:t>
              </a:r>
              <a:endParaRPr lang="ar-EG" sz="16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781800" y="685800"/>
              <a:ext cx="4572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C</a:t>
              </a:r>
              <a:endParaRPr lang="ar-EG" sz="16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153400" y="1981200"/>
              <a:ext cx="457200" cy="3810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x</a:t>
              </a:r>
              <a:endParaRPr lang="ar-EG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00600" y="0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f(x)</a:t>
              </a:r>
              <a:endParaRPr lang="ar-EG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086600" y="228600"/>
              <a:ext cx="13716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/>
                <a:t>f</a:t>
              </a:r>
              <a:r>
                <a:rPr lang="en-US" sz="1600" dirty="0" smtClean="0"/>
                <a:t>(x+</a:t>
              </a:r>
              <a:r>
                <a:rPr lang="en-US" sz="1600" dirty="0" smtClean="0">
                  <a:sym typeface="Symbol"/>
                </a:rPr>
                <a:t>x)</a:t>
              </a:r>
              <a:endParaRPr lang="ar-EG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91200" y="304800"/>
              <a:ext cx="6858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f(x)</a:t>
              </a:r>
              <a:endParaRPr lang="ar-EG" sz="16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172200" y="1905000"/>
              <a:ext cx="4572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err="1" smtClean="0"/>
                <a:t>i</a:t>
              </a:r>
              <a:endParaRPr lang="ar-EG" sz="16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162800" y="1905000"/>
              <a:ext cx="6096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i+1</a:t>
              </a:r>
              <a:endParaRPr lang="ar-EG" sz="16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52400" y="914400"/>
            <a:ext cx="464820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200" b="1" dirty="0" smtClean="0">
                <a:solidFill>
                  <a:srgbClr val="0033CC"/>
                </a:solidFill>
              </a:rPr>
              <a:t>Taylor series expansion</a:t>
            </a:r>
            <a:endParaRPr lang="ar-EG" sz="2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0" grpId="0" animBg="1"/>
      <p:bldP spid="62" grpId="0"/>
      <p:bldP spid="64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28600" y="1524000"/>
            <a:ext cx="4648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Taylor series expansion</a:t>
            </a:r>
            <a:endParaRPr lang="ar-EG" sz="2000" b="1" dirty="0">
              <a:solidFill>
                <a:srgbClr val="0000FF"/>
              </a:solidFill>
            </a:endParaRPr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457200" y="2514600"/>
          <a:ext cx="6235700" cy="685800"/>
        </p:xfrm>
        <a:graphic>
          <a:graphicData uri="http://schemas.openxmlformats.org/presentationml/2006/ole">
            <p:oleObj spid="_x0000_s60418" name="Equation" r:id="rId3" imgW="3390840" imgH="419040" progId="Equation.3">
              <p:embed/>
            </p:oleObj>
          </a:graphicData>
        </a:graphic>
      </p:graphicFrame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7200" y="3276600"/>
            <a:ext cx="2743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Solve for </a:t>
            </a:r>
            <a:endParaRPr lang="ar-EG" dirty="0"/>
          </a:p>
        </p:txBody>
      </p: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1676400" y="3124200"/>
          <a:ext cx="466725" cy="644525"/>
        </p:xfrm>
        <a:graphic>
          <a:graphicData uri="http://schemas.openxmlformats.org/presentationml/2006/ole">
            <p:oleObj spid="_x0000_s60419" name="Equation" r:id="rId4" imgW="253800" imgH="393480" progId="Equation.3">
              <p:embed/>
            </p:oleObj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614363" y="3886200"/>
          <a:ext cx="5699125" cy="788988"/>
        </p:xfrm>
        <a:graphic>
          <a:graphicData uri="http://schemas.openxmlformats.org/presentationml/2006/ole">
            <p:oleObj spid="_x0000_s60420" name="Equation" r:id="rId5" imgW="3098520" imgH="482400" progId="Equation.3">
              <p:embed/>
            </p:oleObj>
          </a:graphicData>
        </a:graphic>
      </p:graphicFrame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457200" y="4724400"/>
          <a:ext cx="3783013" cy="684213"/>
        </p:xfrm>
        <a:graphic>
          <a:graphicData uri="http://schemas.openxmlformats.org/presentationml/2006/ole">
            <p:oleObj spid="_x0000_s60421" name="Equation" r:id="rId6" imgW="2057400" imgH="419040" progId="Equation.3">
              <p:embed/>
            </p:oleObj>
          </a:graphicData>
        </a:graphic>
      </p:graphicFrame>
      <p:cxnSp>
        <p:nvCxnSpPr>
          <p:cNvPr id="59" name="Straight Arrow Connector 58"/>
          <p:cNvCxnSpPr/>
          <p:nvPr/>
        </p:nvCxnSpPr>
        <p:spPr>
          <a:xfrm flipV="1">
            <a:off x="4114800" y="4876800"/>
            <a:ext cx="1219200" cy="2286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34000" y="4724400"/>
            <a:ext cx="1828800" cy="369332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rder of </a:t>
            </a:r>
            <a:r>
              <a:rPr lang="en-US" dirty="0" smtClean="0">
                <a:sym typeface="Symbol"/>
              </a:rPr>
              <a:t>x</a:t>
            </a:r>
            <a:endParaRPr lang="ar-EG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228600"/>
            <a:ext cx="5257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First backward difference approximation </a:t>
            </a:r>
            <a:endParaRPr lang="ar-EG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5202238" y="5540375"/>
          <a:ext cx="2211387" cy="808038"/>
        </p:xfrm>
        <a:graphic>
          <a:graphicData uri="http://schemas.openxmlformats.org/presentationml/2006/ole">
            <p:oleObj spid="_x0000_s60422" name="Equation" r:id="rId7" imgW="1079280" imgH="44424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-152400" y="5486400"/>
            <a:ext cx="5257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First backward difference approximation </a:t>
            </a:r>
            <a:endParaRPr lang="ar-EG" b="1" dirty="0">
              <a:solidFill>
                <a:srgbClr val="C00000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4648200" y="0"/>
            <a:ext cx="3810000" cy="3440678"/>
            <a:chOff x="4648200" y="0"/>
            <a:chExt cx="3810000" cy="3440678"/>
          </a:xfrm>
        </p:grpSpPr>
        <p:sp>
          <p:nvSpPr>
            <p:cNvPr id="36" name="Oval 35"/>
            <p:cNvSpPr/>
            <p:nvPr/>
          </p:nvSpPr>
          <p:spPr>
            <a:xfrm>
              <a:off x="6951452" y="661356"/>
              <a:ext cx="110675" cy="95822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37" name="Oval 36"/>
            <p:cNvSpPr/>
            <p:nvPr/>
          </p:nvSpPr>
          <p:spPr>
            <a:xfrm>
              <a:off x="5968044" y="743314"/>
              <a:ext cx="110675" cy="95822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20" name="Arc 19"/>
            <p:cNvSpPr/>
            <p:nvPr/>
          </p:nvSpPr>
          <p:spPr>
            <a:xfrm rot="18861019">
              <a:off x="5346899" y="621278"/>
              <a:ext cx="2743200" cy="2895600"/>
            </a:xfrm>
            <a:prstGeom prst="arc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257800" y="2209800"/>
              <a:ext cx="28194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257800" y="76200"/>
              <a:ext cx="0" cy="21336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6019800" y="838200"/>
              <a:ext cx="0" cy="137160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7010400" y="685800"/>
              <a:ext cx="0" cy="152400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781800" y="381000"/>
              <a:ext cx="4572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B</a:t>
              </a:r>
              <a:endParaRPr lang="ar-EG" sz="16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38800" y="533400"/>
              <a:ext cx="4572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A</a:t>
              </a:r>
              <a:endParaRPr lang="ar-EG" sz="16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01000" y="1981200"/>
              <a:ext cx="457200" cy="3810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x</a:t>
              </a:r>
              <a:endParaRPr lang="ar-EG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648200" y="0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f(x)</a:t>
              </a:r>
              <a:endParaRPr lang="ar-EG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86400" y="304800"/>
              <a:ext cx="13716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f(x-</a:t>
              </a:r>
              <a:r>
                <a:rPr lang="en-US" sz="1600" dirty="0" smtClean="0">
                  <a:sym typeface="Symbol"/>
                </a:rPr>
                <a:t>x)</a:t>
              </a:r>
              <a:endParaRPr lang="ar-EG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0400" y="304800"/>
              <a:ext cx="6858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f(x)</a:t>
              </a:r>
              <a:endParaRPr lang="ar-EG" sz="16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58000" y="2209800"/>
              <a:ext cx="4572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err="1" smtClean="0"/>
                <a:t>i</a:t>
              </a:r>
              <a:endParaRPr lang="ar-EG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91200" y="2209800"/>
              <a:ext cx="6096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i-1</a:t>
              </a:r>
              <a:endParaRPr lang="ar-EG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4" grpId="0"/>
      <p:bldP spid="60" grpId="0" animBg="1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2" name="Group 45"/>
          <p:cNvGrpSpPr/>
          <p:nvPr/>
        </p:nvGrpSpPr>
        <p:grpSpPr>
          <a:xfrm>
            <a:off x="5105400" y="4179322"/>
            <a:ext cx="3352800" cy="2678678"/>
            <a:chOff x="4876800" y="304800"/>
            <a:chExt cx="3810000" cy="3440678"/>
          </a:xfrm>
        </p:grpSpPr>
        <p:sp>
          <p:nvSpPr>
            <p:cNvPr id="36" name="Oval 35"/>
            <p:cNvSpPr/>
            <p:nvPr/>
          </p:nvSpPr>
          <p:spPr>
            <a:xfrm>
              <a:off x="7180052" y="966156"/>
              <a:ext cx="110675" cy="95822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37" name="Oval 36"/>
            <p:cNvSpPr/>
            <p:nvPr/>
          </p:nvSpPr>
          <p:spPr>
            <a:xfrm>
              <a:off x="6030414" y="1004936"/>
              <a:ext cx="110675" cy="95821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20" name="Arc 19"/>
            <p:cNvSpPr/>
            <p:nvPr/>
          </p:nvSpPr>
          <p:spPr>
            <a:xfrm rot="18861019">
              <a:off x="5575499" y="926078"/>
              <a:ext cx="2743200" cy="2895600"/>
            </a:xfrm>
            <a:prstGeom prst="arc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486400" y="2514600"/>
              <a:ext cx="28194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486400" y="381000"/>
              <a:ext cx="0" cy="21336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6089073" y="1004936"/>
              <a:ext cx="0" cy="1509667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7239000" y="990600"/>
              <a:ext cx="0" cy="152400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695209" y="907059"/>
              <a:ext cx="457200" cy="395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B</a:t>
              </a:r>
              <a:endParaRPr lang="ar-EG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214755" y="1004936"/>
              <a:ext cx="457200" cy="395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C</a:t>
              </a:r>
              <a:endParaRPr lang="ar-EG" sz="1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29600" y="2286000"/>
              <a:ext cx="457200" cy="395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x</a:t>
              </a:r>
              <a:endParaRPr lang="ar-EG" sz="1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76800" y="304800"/>
              <a:ext cx="685800" cy="395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f(x)</a:t>
              </a:r>
              <a:endParaRPr lang="ar-EG" sz="1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01345" y="809183"/>
              <a:ext cx="1371600" cy="395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/>
                <a:t>f</a:t>
              </a:r>
              <a:r>
                <a:rPr lang="en-US" sz="1400" dirty="0" smtClean="0"/>
                <a:t>(x+</a:t>
              </a:r>
              <a:r>
                <a:rPr lang="en-US" sz="1400" dirty="0" smtClean="0">
                  <a:sym typeface="Symbol"/>
                </a:rPr>
                <a:t>x)</a:t>
              </a:r>
              <a:endParaRPr lang="ar-EG" sz="1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608618" y="515553"/>
              <a:ext cx="685800" cy="395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f(x)</a:t>
              </a:r>
              <a:endParaRPr lang="ar-EG" sz="1400" dirty="0"/>
            </a:p>
          </p:txBody>
        </p:sp>
      </p:grp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EG"/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595313" y="609600"/>
          <a:ext cx="7145337" cy="685800"/>
        </p:xfrm>
        <a:graphic>
          <a:graphicData uri="http://schemas.openxmlformats.org/presentationml/2006/ole">
            <p:oleObj spid="_x0000_s61442" name="Equation" r:id="rId3" imgW="3886200" imgH="419040" progId="Equation.3">
              <p:embed/>
            </p:oleObj>
          </a:graphicData>
        </a:graphic>
      </p:graphicFrame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8600" y="2133600"/>
            <a:ext cx="3505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Subtracting (2) from (1)</a:t>
            </a:r>
            <a:endParaRPr lang="ar-EG" dirty="0"/>
          </a:p>
        </p:txBody>
      </p:sp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788988" y="2590800"/>
          <a:ext cx="6518275" cy="788988"/>
        </p:xfrm>
        <a:graphic>
          <a:graphicData uri="http://schemas.openxmlformats.org/presentationml/2006/ole">
            <p:oleObj spid="_x0000_s61444" name="Equation" r:id="rId4" imgW="3543120" imgH="482400" progId="Equation.3">
              <p:embed/>
            </p:oleObj>
          </a:graphicData>
        </a:graphic>
      </p:graphicFrame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1666875" y="3505200"/>
          <a:ext cx="4413250" cy="684213"/>
        </p:xfrm>
        <a:graphic>
          <a:graphicData uri="http://schemas.openxmlformats.org/presentationml/2006/ole">
            <p:oleObj spid="_x0000_s61445" name="Equation" r:id="rId5" imgW="2400120" imgH="419040" progId="Equation.3">
              <p:embed/>
            </p:oleObj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514350" y="1295400"/>
          <a:ext cx="7402513" cy="685800"/>
        </p:xfrm>
        <a:graphic>
          <a:graphicData uri="http://schemas.openxmlformats.org/presentationml/2006/ole">
            <p:oleObj spid="_x0000_s61446" name="Equation" r:id="rId6" imgW="4025880" imgH="41904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52400" y="152400"/>
            <a:ext cx="6172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Central difference approximation 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4191000"/>
            <a:ext cx="6172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Central difference approximation </a:t>
            </a:r>
            <a:endParaRPr lang="ar-EG" b="1" dirty="0">
              <a:solidFill>
                <a:srgbClr val="C00000"/>
              </a:solidFill>
            </a:endParaRP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893888" y="4932363"/>
          <a:ext cx="2149475" cy="725487"/>
        </p:xfrm>
        <a:graphic>
          <a:graphicData uri="http://schemas.openxmlformats.org/presentationml/2006/ole">
            <p:oleObj spid="_x0000_s61447" name="Equation" r:id="rId7" imgW="1168200" imgH="444240" progId="Equation.3">
              <p:embed/>
            </p:oleObj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6096000" y="4800600"/>
            <a:ext cx="40233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A</a:t>
            </a:r>
            <a:endParaRPr lang="ar-EG" sz="1400" dirty="0"/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6781800" y="4572000"/>
            <a:ext cx="0" cy="1322439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6732640" y="4572000"/>
            <a:ext cx="97394" cy="74600"/>
          </a:xfrm>
          <a:prstGeom prst="ellipse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9" name="TextBox 68"/>
          <p:cNvSpPr txBox="1"/>
          <p:nvPr/>
        </p:nvSpPr>
        <p:spPr>
          <a:xfrm>
            <a:off x="5715000" y="4419600"/>
            <a:ext cx="120700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f(x-</a:t>
            </a:r>
            <a:r>
              <a:rPr lang="en-US" sz="1400" dirty="0" smtClean="0">
                <a:sym typeface="Symbol"/>
              </a:rPr>
              <a:t>x)</a:t>
            </a:r>
            <a:endParaRPr lang="ar-EG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5943600" y="5876925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i-1</a:t>
            </a:r>
            <a:endParaRPr lang="ar-EG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6981825" y="5867400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i+1</a:t>
            </a:r>
            <a:endParaRPr lang="ar-EG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6629400" y="5905500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err="1" smtClean="0"/>
              <a:t>i</a:t>
            </a:r>
            <a:endParaRPr lang="ar-EG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4850"/>
            <a:ext cx="6324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Second derivative</a:t>
            </a:r>
            <a:endParaRPr lang="ar-EG" sz="3200" b="1" dirty="0"/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590550" y="609600"/>
          <a:ext cx="7308850" cy="685800"/>
        </p:xfrm>
        <a:graphic>
          <a:graphicData uri="http://schemas.openxmlformats.org/presentationml/2006/ole">
            <p:oleObj spid="_x0000_s62466" name="Equation" r:id="rId3" imgW="3974760" imgH="419040" progId="Equation.3">
              <p:embed/>
            </p:oleObj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590550" y="1600200"/>
          <a:ext cx="7986713" cy="685800"/>
        </p:xfrm>
        <a:graphic>
          <a:graphicData uri="http://schemas.openxmlformats.org/presentationml/2006/ole">
            <p:oleObj spid="_x0000_s62467" name="Equation" r:id="rId4" imgW="4343400" imgH="419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438400"/>
            <a:ext cx="5867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Multiply (1) by 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en-US" dirty="0" smtClean="0"/>
              <a:t> and subtracting it from (2) </a:t>
            </a:r>
            <a:endParaRPr lang="ar-EG" dirty="0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398463" y="3048000"/>
          <a:ext cx="7845425" cy="685800"/>
        </p:xfrm>
        <a:graphic>
          <a:graphicData uri="http://schemas.openxmlformats.org/presentationml/2006/ole">
            <p:oleObj spid="_x0000_s62468" name="Equation" r:id="rId5" imgW="4267080" imgH="4190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3886200"/>
            <a:ext cx="2743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Solve for </a:t>
            </a:r>
            <a:endParaRPr lang="ar-EG" dirty="0"/>
          </a:p>
        </p:txBody>
      </p:sp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1752600" y="3733800"/>
          <a:ext cx="652462" cy="687388"/>
        </p:xfrm>
        <a:graphic>
          <a:graphicData uri="http://schemas.openxmlformats.org/presentationml/2006/ole">
            <p:oleObj spid="_x0000_s62469" name="Equation" r:id="rId6" imgW="355320" imgH="419040" progId="Equation.3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1071563" y="4724400"/>
          <a:ext cx="5651500" cy="825500"/>
        </p:xfrm>
        <a:graphic>
          <a:graphicData uri="http://schemas.openxmlformats.org/presentationml/2006/ole">
            <p:oleObj spid="_x0000_s62470" name="Equation" r:id="rId7" imgW="3073320" imgH="45720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5715000"/>
            <a:ext cx="4800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 forward difference approximation </a:t>
            </a:r>
            <a:endParaRPr lang="ar-EG" b="1" dirty="0">
              <a:solidFill>
                <a:srgbClr val="C00000"/>
              </a:solidFill>
            </a:endParaRPr>
          </a:p>
        </p:txBody>
      </p:sp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5181600" y="5562600"/>
          <a:ext cx="2987675" cy="792162"/>
        </p:xfrm>
        <a:graphic>
          <a:graphicData uri="http://schemas.openxmlformats.org/presentationml/2006/ole">
            <p:oleObj spid="_x0000_s62471" name="Equation" r:id="rId8" imgW="16254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541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 backward difference approximation </a:t>
            </a:r>
            <a:endParaRPr lang="ar-EG" b="1" dirty="0">
              <a:solidFill>
                <a:srgbClr val="C00000"/>
              </a:solidFill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1366838" y="893763"/>
          <a:ext cx="3944937" cy="790575"/>
        </p:xfrm>
        <a:graphic>
          <a:graphicData uri="http://schemas.openxmlformats.org/presentationml/2006/ole">
            <p:oleObj spid="_x0000_s63490" name="Equation" r:id="rId3" imgW="2145960" imgH="4824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2057400"/>
            <a:ext cx="541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 Central difference approximation </a:t>
            </a:r>
            <a:endParaRPr lang="ar-EG" b="1" dirty="0">
              <a:solidFill>
                <a:srgbClr val="C00000"/>
              </a:solidFill>
            </a:endParaRPr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1493838" y="2798763"/>
          <a:ext cx="4014787" cy="790575"/>
        </p:xfrm>
        <a:graphic>
          <a:graphicData uri="http://schemas.openxmlformats.org/presentationml/2006/ole">
            <p:oleObj spid="_x0000_s63491" name="Equation" r:id="rId4" imgW="21841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838200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forward difference approximation </a:t>
            </a:r>
            <a:endParaRPr lang="ar-EG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457200" y="1752600"/>
          <a:ext cx="2052637" cy="766763"/>
        </p:xfrm>
        <a:graphic>
          <a:graphicData uri="http://schemas.openxmlformats.org/presentationml/2006/ole">
            <p:oleObj spid="_x0000_s64514" name="Equation" r:id="rId3" imgW="1117440" imgH="469800" progId="Equation.3">
              <p:embed/>
            </p:oleObj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4343400" y="1676400"/>
          <a:ext cx="2987675" cy="790575"/>
        </p:xfrm>
        <a:graphic>
          <a:graphicData uri="http://schemas.openxmlformats.org/presentationml/2006/ole">
            <p:oleObj spid="_x0000_s64515" name="Equation" r:id="rId4" imgW="1625400" imgH="482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895600"/>
            <a:ext cx="6781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0033CC"/>
                </a:solidFill>
              </a:rPr>
              <a:t>backward difference approximation </a:t>
            </a:r>
            <a:endParaRPr lang="ar-EG" sz="2400" b="1" dirty="0">
              <a:solidFill>
                <a:srgbClr val="0033CC"/>
              </a:solidFill>
            </a:endParaRP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533400" y="3810000"/>
          <a:ext cx="1985963" cy="727075"/>
        </p:xfrm>
        <a:graphic>
          <a:graphicData uri="http://schemas.openxmlformats.org/presentationml/2006/ole">
            <p:oleObj spid="_x0000_s64516" name="Equation" r:id="rId5" imgW="1079280" imgH="444240" progId="Equation.3">
              <p:embed/>
            </p:oleObj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4419600" y="3733800"/>
          <a:ext cx="2987675" cy="790575"/>
        </p:xfrm>
        <a:graphic>
          <a:graphicData uri="http://schemas.openxmlformats.org/presentationml/2006/ole">
            <p:oleObj spid="_x0000_s64517" name="Equation" r:id="rId6" imgW="1625400" imgH="4824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4800600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 Central difference approximation </a:t>
            </a:r>
            <a:endParaRPr lang="ar-EG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533400" y="5562600"/>
          <a:ext cx="2147888" cy="725487"/>
        </p:xfrm>
        <a:graphic>
          <a:graphicData uri="http://schemas.openxmlformats.org/presentationml/2006/ole">
            <p:oleObj spid="_x0000_s64518" name="Equation" r:id="rId7" imgW="1168200" imgH="444240" progId="Equation.3">
              <p:embed/>
            </p:oleObj>
          </a:graphicData>
        </a:graphic>
      </p:graphicFrame>
      <p:graphicFrame>
        <p:nvGraphicFramePr>
          <p:cNvPr id="64519" name="Object 7"/>
          <p:cNvGraphicFramePr>
            <a:graphicFrameLocks noChangeAspect="1"/>
          </p:cNvGraphicFramePr>
          <p:nvPr/>
        </p:nvGraphicFramePr>
        <p:xfrm>
          <a:off x="4572000" y="5562600"/>
          <a:ext cx="2965450" cy="792162"/>
        </p:xfrm>
        <a:graphic>
          <a:graphicData uri="http://schemas.openxmlformats.org/presentationml/2006/ole">
            <p:oleObj spid="_x0000_s64519" name="Equation" r:id="rId8" imgW="16128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29535D9-1730-4073-94BE-A89AE5FEEF51}" type="slidenum">
              <a:rPr lang="ar-SA" smtClean="0"/>
              <a:pPr/>
              <a:t>9</a:t>
            </a:fld>
            <a:endParaRPr lang="en-US" smtClean="0"/>
          </a:p>
        </p:txBody>
      </p:sp>
      <p:graphicFrame>
        <p:nvGraphicFramePr>
          <p:cNvPr id="21" name="Diagram 20"/>
          <p:cNvGraphicFramePr/>
          <p:nvPr/>
        </p:nvGraphicFramePr>
        <p:xfrm>
          <a:off x="1981200" y="228600"/>
          <a:ext cx="4495800" cy="2666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3352800"/>
            <a:ext cx="48006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21"/>
          <p:cNvSpPr>
            <a:spLocks noChangeArrowheads="1"/>
          </p:cNvSpPr>
          <p:nvPr/>
        </p:nvSpPr>
        <p:spPr bwMode="auto">
          <a:xfrm>
            <a:off x="28575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ar-EG"/>
          </a:p>
        </p:txBody>
      </p:sp>
      <p:sp>
        <p:nvSpPr>
          <p:cNvPr id="1536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5029200"/>
            <a:ext cx="47609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Rectangle 24"/>
          <p:cNvSpPr>
            <a:spLocks noChangeArrowheads="1"/>
          </p:cNvSpPr>
          <p:nvPr/>
        </p:nvSpPr>
        <p:spPr bwMode="auto">
          <a:xfrm>
            <a:off x="28575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ar-EG"/>
          </a:p>
        </p:txBody>
      </p:sp>
      <p:sp>
        <p:nvSpPr>
          <p:cNvPr id="28" name="Curved Right Arrow 27"/>
          <p:cNvSpPr/>
          <p:nvPr/>
        </p:nvSpPr>
        <p:spPr>
          <a:xfrm>
            <a:off x="762000" y="2133600"/>
            <a:ext cx="685800" cy="16764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urved Left Arrow 28"/>
          <p:cNvSpPr/>
          <p:nvPr/>
        </p:nvSpPr>
        <p:spPr>
          <a:xfrm>
            <a:off x="6705600" y="2438400"/>
            <a:ext cx="838200" cy="2971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600200" y="3810000"/>
            <a:ext cx="533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the conditions given are specified at the same value of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40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447800" y="5486400"/>
            <a:ext cx="571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the two conditions are specified at different values of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>
        <p:bldAsOne/>
      </p:bldGraphic>
      <p:bldP spid="28" grpId="0" animBg="1"/>
      <p:bldP spid="29" grpId="0" animBg="1"/>
      <p:bldP spid="30" grpId="0"/>
      <p:bldP spid="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2597</TotalTime>
  <Words>601</Words>
  <Application>Microsoft Office PowerPoint</Application>
  <PresentationFormat>On-screen Show (4:3)</PresentationFormat>
  <Paragraphs>138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Flow</vt:lpstr>
      <vt:lpstr>Equation</vt:lpstr>
      <vt:lpstr>Microsoft Equation 3.0</vt:lpstr>
      <vt:lpstr>Finite Deference Method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Heat equation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Integration</dc:title>
  <dc:creator>Fadhelah</dc:creator>
  <cp:lastModifiedBy>sams</cp:lastModifiedBy>
  <cp:revision>442</cp:revision>
  <dcterms:created xsi:type="dcterms:W3CDTF">2002-11-14T22:58:36Z</dcterms:created>
  <dcterms:modified xsi:type="dcterms:W3CDTF">2015-06-03T21:05:29Z</dcterms:modified>
</cp:coreProperties>
</file>